
<file path=[Content_Types].xml><?xml version="1.0" encoding="utf-8"?>
<Types xmlns="http://schemas.openxmlformats.org/package/2006/content-types">
  <Override PartName="/ppt/slides/slide6.xml" ContentType="application/vnd.openxmlformats-officedocument.presentationml.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charts/chart19.xml" ContentType="application/vnd.openxmlformats-officedocument.drawingml.chart+xml"/>
  <Override PartName="/ppt/charts/chart28.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26.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9"/>
  </p:notesMasterIdLst>
  <p:handoutMasterIdLst>
    <p:handoutMasterId r:id="rId30"/>
  </p:handoutMasterIdLst>
  <p:sldIdLst>
    <p:sldId id="391" r:id="rId2"/>
    <p:sldId id="350" r:id="rId3"/>
    <p:sldId id="359" r:id="rId4"/>
    <p:sldId id="362" r:id="rId5"/>
    <p:sldId id="363" r:id="rId6"/>
    <p:sldId id="355" r:id="rId7"/>
    <p:sldId id="389" r:id="rId8"/>
    <p:sldId id="356" r:id="rId9"/>
    <p:sldId id="368" r:id="rId10"/>
    <p:sldId id="369" r:id="rId11"/>
    <p:sldId id="370" r:id="rId12"/>
    <p:sldId id="371" r:id="rId13"/>
    <p:sldId id="373" r:id="rId14"/>
    <p:sldId id="374" r:id="rId15"/>
    <p:sldId id="375" r:id="rId16"/>
    <p:sldId id="376" r:id="rId17"/>
    <p:sldId id="377" r:id="rId18"/>
    <p:sldId id="380" r:id="rId19"/>
    <p:sldId id="381" r:id="rId20"/>
    <p:sldId id="382" r:id="rId21"/>
    <p:sldId id="383" r:id="rId22"/>
    <p:sldId id="384" r:id="rId23"/>
    <p:sldId id="385" r:id="rId24"/>
    <p:sldId id="386" r:id="rId25"/>
    <p:sldId id="387" r:id="rId26"/>
    <p:sldId id="367" r:id="rId27"/>
    <p:sldId id="390" r:id="rId28"/>
  </p:sldIdLst>
  <p:sldSz cx="9144000" cy="6858000" type="screen4x3"/>
  <p:notesSz cx="6799263" cy="9929813"/>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BDBB"/>
    <a:srgbClr val="FFD700"/>
    <a:srgbClr val="A40000"/>
    <a:srgbClr val="D20000"/>
    <a:srgbClr val="A80000"/>
    <a:srgbClr val="FFD63A"/>
    <a:srgbClr val="000000"/>
    <a:srgbClr val="A7A8AA"/>
    <a:srgbClr val="EBB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2" autoAdjust="0"/>
    <p:restoredTop sz="99655" autoAdjust="0"/>
  </p:normalViewPr>
  <p:slideViewPr>
    <p:cSldViewPr snapToGrid="0" snapToObjects="1">
      <p:cViewPr>
        <p:scale>
          <a:sx n="60" d="100"/>
          <a:sy n="60" d="100"/>
        </p:scale>
        <p:origin x="-1116" y="-750"/>
      </p:cViewPr>
      <p:guideLst>
        <p:guide orient="horz" pos="1545"/>
        <p:guide orient="horz" pos="334"/>
        <p:guide pos="6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101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oglio_di_lavoro_di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oglio_di_lavoro_di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oglio_di_lavoro_di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oglio_di_lavoro_di_Microsoft_Office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Foglio_di_lavoro_di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oglio_di_lavoro_di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oglio_di_lavoro_di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oglio_di_lavoro_di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oglio_di_lavoro_di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oglio_di_lavoro_di_Microsoft_Office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oglio_di_lavoro_di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oglio_di_lavoro_di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oglio_di_lavoro_di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oglio_di_lavoro_di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oglio_di_lavoro_di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oglio_di_lavoro_di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oglio_di_lavoro_di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oglio_di_lavoro_di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oglio_di_lavoro_di_Microsoft_Office_Excel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oglio_di_lavoro_di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oglio_di_lavoro_di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oglio_di_lavoro_di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oglio_di_lavoro_di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Office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Foglio_di_lavoro_di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oglio_di_lavoro_di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it-IT"/>
  <c:chart>
    <c:title>
      <c:layout/>
      <c:txPr>
        <a:bodyPr/>
        <a:lstStyle/>
        <a:p>
          <a:pPr>
            <a:defRPr sz="1600"/>
          </a:pPr>
          <a:endParaRPr lang="it-IT"/>
        </a:p>
      </c:txPr>
    </c:title>
    <c:plotArea>
      <c:layout>
        <c:manualLayout>
          <c:layoutTarget val="inner"/>
          <c:xMode val="edge"/>
          <c:yMode val="edge"/>
          <c:x val="0.18057885651177841"/>
          <c:y val="0.17706688046897198"/>
          <c:w val="0.62059912313765953"/>
          <c:h val="0.81750478494157208"/>
        </c:manualLayout>
      </c:layout>
      <c:pie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5.0393794512667159E-3"/>
                  <c:y val="1.0792904801875719E-3"/>
                </c:manualLayout>
              </c:layout>
              <c:showCatName val="1"/>
              <c:showPercent val="1"/>
            </c:dLbl>
            <c:dLbl>
              <c:idx val="1"/>
              <c:layout>
                <c:manualLayout>
                  <c:x val="0"/>
                  <c:y val="-0.11655291868369418"/>
                </c:manualLayout>
              </c:layout>
              <c:showCatName val="1"/>
              <c:showPercent val="1"/>
            </c:dLbl>
            <c:numFmt formatCode="0.0%" sourceLinked="0"/>
            <c:txPr>
              <a:bodyPr/>
              <a:lstStyle/>
              <a:p>
                <a:pPr>
                  <a:defRPr sz="800"/>
                </a:pPr>
                <a:endParaRPr lang="it-IT"/>
              </a:p>
            </c:txPr>
            <c:showCatName val="1"/>
            <c:showPercent val="1"/>
            <c:showLeaderLines val="1"/>
          </c:dLbls>
          <c:cat>
            <c:strRef>
              <c:f>Foglio1!$A$2:$A$3</c:f>
              <c:strCache>
                <c:ptCount val="2"/>
                <c:pt idx="0">
                  <c:v>UOMINI</c:v>
                </c:pt>
                <c:pt idx="1">
                  <c:v>DONNE</c:v>
                </c:pt>
              </c:strCache>
            </c:strRef>
          </c:cat>
          <c:val>
            <c:numRef>
              <c:f>Foglio1!$B$2:$B$3</c:f>
              <c:numCache>
                <c:formatCode>General</c:formatCode>
                <c:ptCount val="2"/>
                <c:pt idx="0">
                  <c:v>46.4</c:v>
                </c:pt>
                <c:pt idx="1">
                  <c:v>53.6</c:v>
                </c:pt>
              </c:numCache>
            </c:numRef>
          </c:val>
        </c:ser>
        <c:firstSliceAng val="0"/>
      </c:pie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4014037081883326"/>
          <c:y val="7.3465406227454871E-2"/>
          <c:w val="0.56554104150041562"/>
          <c:h val="0.86774582435209524"/>
        </c:manualLayout>
      </c:layout>
      <c:barChart>
        <c:barDir val="bar"/>
        <c:grouping val="clustered"/>
        <c:ser>
          <c:idx val="0"/>
          <c:order val="0"/>
          <c:tx>
            <c:strRef>
              <c:f>Foglio1!$B$1</c:f>
              <c:strCache>
                <c:ptCount val="1"/>
                <c:pt idx="0">
                  <c:v>Totale</c:v>
                </c:pt>
              </c:strCache>
            </c:strRef>
          </c:tx>
          <c:spPr>
            <a:solidFill>
              <a:schemeClr val="bg1">
                <a:lumMod val="65000"/>
              </a:schemeClr>
            </a:solidFill>
          </c:spPr>
          <c:dLbls>
            <c:numFmt formatCode="0.0%" sourceLinked="0"/>
            <c:spPr>
              <a:ln>
                <a:solidFill>
                  <a:schemeClr val="bg1">
                    <a:lumMod val="75000"/>
                  </a:schemeClr>
                </a:solidFill>
              </a:ln>
            </c:spPr>
            <c:txPr>
              <a:bodyPr/>
              <a:lstStyle/>
              <a:p>
                <a:pPr>
                  <a:defRPr sz="1000">
                    <a:latin typeface="Helvetica" pitchFamily="34" charset="0"/>
                    <a:cs typeface="Helvetica" pitchFamily="34" charset="0"/>
                  </a:defRPr>
                </a:pPr>
                <a:endParaRPr lang="it-IT"/>
              </a:p>
            </c:txPr>
            <c:showVal val="1"/>
          </c:dLbls>
          <c:cat>
            <c:strRef>
              <c:f>Foglio1!$A$2:$A$12</c:f>
              <c:strCache>
                <c:ptCount val="11"/>
                <c:pt idx="0">
                  <c:v>Nessuno in particolare</c:v>
                </c:pt>
                <c:pt idx="1">
                  <c:v> Agenzie di viaggio</c:v>
                </c:pt>
                <c:pt idx="2">
                  <c:v> Alberghi</c:v>
                </c:pt>
                <c:pt idx="3">
                  <c:v>Strutture sanitarie/farmacie</c:v>
                </c:pt>
                <c:pt idx="4">
                  <c:v>Trasporti</c:v>
                </c:pt>
                <c:pt idx="5">
                  <c:v> Meccanici/officine</c:v>
                </c:pt>
                <c:pt idx="6">
                  <c:v>Distributori di benzina</c:v>
                </c:pt>
                <c:pt idx="7">
                  <c:v>Negozi abbigliamento/accessori</c:v>
                </c:pt>
                <c:pt idx="8">
                  <c:v> Alimentari/supermercati/iper</c:v>
                </c:pt>
                <c:pt idx="9">
                  <c:v>Negozi in genere</c:v>
                </c:pt>
                <c:pt idx="10">
                  <c:v>Bar/ristoranti</c:v>
                </c:pt>
              </c:strCache>
            </c:strRef>
          </c:cat>
          <c:val>
            <c:numRef>
              <c:f>Foglio1!$B$2:$B$12</c:f>
              <c:numCache>
                <c:formatCode>####.0%</c:formatCode>
                <c:ptCount val="11"/>
                <c:pt idx="0" formatCode="###0.0%">
                  <c:v>0.52700000000000002</c:v>
                </c:pt>
                <c:pt idx="1">
                  <c:v>6.0000000000000062E-3</c:v>
                </c:pt>
                <c:pt idx="2">
                  <c:v>7.0000000000000062E-3</c:v>
                </c:pt>
                <c:pt idx="3" formatCode="###0.0%">
                  <c:v>1.4999999999999998E-2</c:v>
                </c:pt>
                <c:pt idx="4" formatCode="###0.0%">
                  <c:v>1.900000000000002E-2</c:v>
                </c:pt>
                <c:pt idx="5" formatCode="###0.0%">
                  <c:v>4.2000000000000023E-2</c:v>
                </c:pt>
                <c:pt idx="6" formatCode="###0.0%">
                  <c:v>4.5000000000000012E-2</c:v>
                </c:pt>
                <c:pt idx="7" formatCode="###0.0%">
                  <c:v>0.114</c:v>
                </c:pt>
                <c:pt idx="8" formatCode="###0.0%">
                  <c:v>0.11599999999999998</c:v>
                </c:pt>
                <c:pt idx="9" formatCode="###0.0%">
                  <c:v>0.16600000000000001</c:v>
                </c:pt>
                <c:pt idx="10" formatCode="###0.0%">
                  <c:v>0.23900000000000016</c:v>
                </c:pt>
              </c:numCache>
            </c:numRef>
          </c:val>
        </c:ser>
        <c:dLbls>
          <c:showVal val="1"/>
        </c:dLbls>
        <c:axId val="87605248"/>
        <c:axId val="87606784"/>
      </c:barChart>
      <c:catAx>
        <c:axId val="87605248"/>
        <c:scaling>
          <c:orientation val="minMax"/>
        </c:scaling>
        <c:axPos val="l"/>
        <c:numFmt formatCode="General" sourceLinked="1"/>
        <c:majorTickMark val="none"/>
        <c:tickLblPos val="nextTo"/>
        <c:txPr>
          <a:bodyPr/>
          <a:lstStyle/>
          <a:p>
            <a:pPr>
              <a:defRPr sz="1000" b="0" i="0">
                <a:latin typeface="Helvetica" pitchFamily="34" charset="0"/>
                <a:cs typeface="Helvetica" pitchFamily="34" charset="0"/>
              </a:defRPr>
            </a:pPr>
            <a:endParaRPr lang="it-IT"/>
          </a:p>
        </c:txPr>
        <c:crossAx val="87606784"/>
        <c:crosses val="autoZero"/>
        <c:auto val="1"/>
        <c:lblAlgn val="ctr"/>
        <c:lblOffset val="100"/>
      </c:catAx>
      <c:valAx>
        <c:axId val="87606784"/>
        <c:scaling>
          <c:orientation val="minMax"/>
        </c:scaling>
        <c:delete val="1"/>
        <c:axPos val="b"/>
        <c:numFmt formatCode="###0.0%" sourceLinked="1"/>
        <c:majorTickMark val="none"/>
        <c:tickLblPos val="none"/>
        <c:crossAx val="87605248"/>
        <c:crosses val="autoZero"/>
        <c:crossBetween val="between"/>
      </c:valAx>
    </c:plotArea>
    <c:plotVisOnly val="1"/>
    <c:dispBlanksAs val="gap"/>
  </c:chart>
  <c:txPr>
    <a:bodyPr/>
    <a:lstStyle/>
    <a:p>
      <a:pPr>
        <a:defRPr sz="1800"/>
      </a:pPr>
      <a:endParaRPr lang="it-IT"/>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4423196778225289"/>
          <c:y val="3.0096514373003782E-2"/>
          <c:w val="0.85576803221774911"/>
          <c:h val="0.96447522720609968"/>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0.21200000000000016</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0.22900000000000001</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0.129</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0.19400000000000001</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0.23600000000000004</c:v>
                </c:pt>
              </c:numCache>
            </c:numRef>
          </c:val>
        </c:ser>
        <c:gapWidth val="100"/>
        <c:overlap val="100"/>
        <c:axId val="102658048"/>
        <c:axId val="102643968"/>
      </c:barChart>
      <c:valAx>
        <c:axId val="102643968"/>
        <c:scaling>
          <c:orientation val="minMax"/>
          <c:max val="1"/>
        </c:scaling>
        <c:delete val="1"/>
        <c:axPos val="b"/>
        <c:numFmt formatCode="0.0%" sourceLinked="1"/>
        <c:tickLblPos val="none"/>
        <c:crossAx val="102658048"/>
        <c:crosses val="autoZero"/>
        <c:crossBetween val="between"/>
      </c:valAx>
      <c:catAx>
        <c:axId val="102658048"/>
        <c:scaling>
          <c:orientation val="minMax"/>
        </c:scaling>
        <c:axPos val="l"/>
        <c:numFmt formatCode="General" sourceLinked="1"/>
        <c:tickLblPos val="nextTo"/>
        <c:txPr>
          <a:bodyPr/>
          <a:lstStyle/>
          <a:p>
            <a:pPr>
              <a:defRPr sz="1000" b="1"/>
            </a:pPr>
            <a:endParaRPr lang="it-IT"/>
          </a:p>
        </c:txPr>
        <c:crossAx val="102643968"/>
        <c:crosses val="autoZero"/>
        <c:auto val="1"/>
        <c:lblAlgn val="ctr"/>
        <c:lblOffset val="100"/>
      </c:catAx>
    </c:plotArea>
    <c:legend>
      <c:legendPos val="b"/>
      <c:layout>
        <c:manualLayout>
          <c:xMode val="edge"/>
          <c:yMode val="edge"/>
          <c:x val="0.1401717345841462"/>
          <c:y val="0.86251793732352156"/>
          <c:w val="0.85111052269109799"/>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5328447544031246"/>
          <c:y val="0.16130079289010021"/>
          <c:w val="0.68883539833152463"/>
          <c:h val="0.77251148280652082"/>
        </c:manualLayout>
      </c:layout>
      <c:doughnutChart>
        <c:varyColors val="1"/>
        <c:ser>
          <c:idx val="0"/>
          <c:order val="0"/>
          <c:tx>
            <c:strRef>
              <c:f>Foglio1!$B$1</c:f>
              <c:strCache>
                <c:ptCount val="1"/>
                <c:pt idx="0">
                  <c:v>SESSO</c:v>
                </c:pt>
              </c:strCache>
            </c:strRef>
          </c:tx>
          <c:explosion val="25"/>
          <c:dPt>
            <c:idx val="0"/>
            <c:spPr>
              <a:solidFill>
                <a:schemeClr val="bg1">
                  <a:lumMod val="65000"/>
                </a:schemeClr>
              </a:solidFill>
            </c:spPr>
          </c:dPt>
          <c:dLbls>
            <c:dLbl>
              <c:idx val="0"/>
              <c:layout>
                <c:manualLayout>
                  <c:x val="0.19951679400523714"/>
                  <c:y val="5.7587168500996627E-2"/>
                </c:manualLayout>
              </c:layout>
              <c:showCatName val="1"/>
              <c:showPercent val="1"/>
            </c:dLbl>
            <c:dLbl>
              <c:idx val="1"/>
              <c:layout>
                <c:manualLayout>
                  <c:x val="-0.25657307013113523"/>
                  <c:y val="-0.49486336725618635"/>
                </c:manualLayout>
              </c:layout>
              <c:showCatName val="1"/>
              <c:showPercent val="1"/>
            </c:dLbl>
            <c:numFmt formatCode="0.0%" sourceLinked="0"/>
            <c:txPr>
              <a:bodyPr/>
              <a:lstStyle/>
              <a:p>
                <a:pPr>
                  <a:defRPr sz="900"/>
                </a:pPr>
                <a:endParaRPr lang="it-IT"/>
              </a:p>
            </c:txPr>
            <c:showCatName val="1"/>
            <c:showPercent val="1"/>
            <c:showLeaderLines val="1"/>
          </c:dLbls>
          <c:cat>
            <c:strRef>
              <c:f>Foglio1!$A$2:$A$3</c:f>
              <c:strCache>
                <c:ptCount val="2"/>
                <c:pt idx="0">
                  <c:v>PREZZI RIDOTTI</c:v>
                </c:pt>
                <c:pt idx="1">
                  <c:v>PREZZI UGUALI</c:v>
                </c:pt>
              </c:strCache>
            </c:strRef>
          </c:cat>
          <c:val>
            <c:numRef>
              <c:f>Foglio1!$B$2:$B$3</c:f>
              <c:numCache>
                <c:formatCode>General</c:formatCode>
                <c:ptCount val="2"/>
                <c:pt idx="0">
                  <c:v>10.6</c:v>
                </c:pt>
                <c:pt idx="1">
                  <c:v>89.4</c:v>
                </c:pt>
              </c:numCache>
            </c:numRef>
          </c:val>
        </c:ser>
        <c:firstSliceAng val="0"/>
        <c:holeSize val="50"/>
      </c:doughnut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057885651177841"/>
          <c:y val="0.17706688046897212"/>
          <c:w val="0.62059912313765953"/>
          <c:h val="0.81750478494157208"/>
        </c:manualLayout>
      </c:layout>
      <c:pie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0.11827146266313679"/>
                  <c:y val="-0.53034952811203151"/>
                </c:manualLayout>
              </c:layout>
              <c:showCatName val="1"/>
              <c:showPercent val="1"/>
            </c:dLbl>
            <c:dLbl>
              <c:idx val="1"/>
              <c:layout>
                <c:manualLayout>
                  <c:x val="-0.16034277907663563"/>
                  <c:y val="0.13941737963038128"/>
                </c:manualLayout>
              </c:layout>
              <c:showCatName val="1"/>
              <c:showPercent val="1"/>
            </c:dLbl>
            <c:numFmt formatCode="0.0%" sourceLinked="0"/>
            <c:txPr>
              <a:bodyPr/>
              <a:lstStyle/>
              <a:p>
                <a:pPr>
                  <a:defRPr sz="900"/>
                </a:pPr>
                <a:endParaRPr lang="it-IT"/>
              </a:p>
            </c:txPr>
            <c:showCatName val="1"/>
            <c:showPercent val="1"/>
            <c:showLeaderLines val="1"/>
          </c:dLbls>
          <c:cat>
            <c:strRef>
              <c:f>Foglio1!$A$2:$A$3</c:f>
              <c:strCache>
                <c:ptCount val="2"/>
                <c:pt idx="0">
                  <c:v>SI</c:v>
                </c:pt>
                <c:pt idx="1">
                  <c:v>NO</c:v>
                </c:pt>
              </c:strCache>
            </c:strRef>
          </c:cat>
          <c:val>
            <c:numRef>
              <c:f>Foglio1!$B$2:$B$3</c:f>
              <c:numCache>
                <c:formatCode>General</c:formatCode>
                <c:ptCount val="2"/>
                <c:pt idx="0">
                  <c:v>84.8</c:v>
                </c:pt>
                <c:pt idx="1">
                  <c:v>15.2</c:v>
                </c:pt>
              </c:numCache>
            </c:numRef>
          </c:val>
        </c:ser>
        <c:firstSliceAng val="0"/>
      </c:pie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1.5772425464846265E-2"/>
          <c:y val="0.15949698344365876"/>
          <c:w val="0.96790829428116165"/>
          <c:h val="0.7188118934098735"/>
        </c:manualLayout>
      </c:layout>
      <c:barChart>
        <c:barDir val="col"/>
        <c:grouping val="clustered"/>
        <c:ser>
          <c:idx val="0"/>
          <c:order val="0"/>
          <c:tx>
            <c:strRef>
              <c:f>Foglio1!$B$1</c:f>
              <c:strCache>
                <c:ptCount val="1"/>
                <c:pt idx="0">
                  <c:v>18-35 ANNI</c:v>
                </c:pt>
              </c:strCache>
            </c:strRef>
          </c:tx>
          <c:spPr>
            <a:solidFill>
              <a:schemeClr val="tx2"/>
            </a:solidFill>
          </c:spPr>
          <c:dPt>
            <c:idx val="1"/>
            <c:spPr>
              <a:solidFill>
                <a:srgbClr val="CC0000"/>
              </a:solidFill>
            </c:spPr>
          </c:dPt>
          <c:dPt>
            <c:idx val="2"/>
            <c:spPr>
              <a:solidFill>
                <a:schemeClr val="accent3"/>
              </a:solidFill>
            </c:spPr>
          </c:dPt>
          <c:dPt>
            <c:idx val="3"/>
            <c:spPr>
              <a:solidFill>
                <a:srgbClr val="FFC000"/>
              </a:solidFill>
            </c:spPr>
          </c:dPt>
          <c:dPt>
            <c:idx val="4"/>
            <c:spPr>
              <a:solidFill>
                <a:schemeClr val="bg1">
                  <a:lumMod val="65000"/>
                </a:schemeClr>
              </a:solidFill>
            </c:spPr>
          </c:dPt>
          <c:dLbls>
            <c:txPr>
              <a:bodyPr/>
              <a:lstStyle/>
              <a:p>
                <a:pPr>
                  <a:defRPr sz="900"/>
                </a:pPr>
                <a:endParaRPr lang="it-IT"/>
              </a:p>
            </c:txPr>
            <c:showVal val="1"/>
          </c:dLbls>
          <c:cat>
            <c:strRef>
              <c:f>Foglio1!$A$2:$A$6</c:f>
              <c:strCache>
                <c:ptCount val="5"/>
                <c:pt idx="0">
                  <c:v>NESSUNA, NON CAMBIERA' NULLA</c:v>
                </c:pt>
                <c:pt idx="1">
                  <c:v>SOTTOSCRIVERO' CARTE MENO COSTOSE</c:v>
                </c:pt>
                <c:pt idx="2">
                  <c:v>SARO' COSTRETTO A RINUNCIARE ALLE CARTE</c:v>
                </c:pt>
                <c:pt idx="3">
                  <c:v>USERO' DI PIU' IL CONTANTE</c:v>
                </c:pt>
                <c:pt idx="4">
                  <c:v>ALTRO</c:v>
                </c:pt>
              </c:strCache>
            </c:strRef>
          </c:cat>
          <c:val>
            <c:numRef>
              <c:f>Foglio1!$B$2:$B$6</c:f>
              <c:numCache>
                <c:formatCode>###0.0%</c:formatCode>
                <c:ptCount val="5"/>
                <c:pt idx="0">
                  <c:v>0.24300000000000024</c:v>
                </c:pt>
                <c:pt idx="1">
                  <c:v>0.30000000000000032</c:v>
                </c:pt>
                <c:pt idx="2">
                  <c:v>0.13600000000000001</c:v>
                </c:pt>
                <c:pt idx="3">
                  <c:v>0.30900000000000061</c:v>
                </c:pt>
                <c:pt idx="4">
                  <c:v>1.2999999999999998E-2</c:v>
                </c:pt>
              </c:numCache>
            </c:numRef>
          </c:val>
        </c:ser>
        <c:dLbls>
          <c:showVal val="1"/>
        </c:dLbls>
        <c:overlap val="-25"/>
        <c:axId val="103144832"/>
        <c:axId val="103146624"/>
      </c:barChart>
      <c:catAx>
        <c:axId val="103144832"/>
        <c:scaling>
          <c:orientation val="minMax"/>
        </c:scaling>
        <c:axPos val="b"/>
        <c:numFmt formatCode="General" sourceLinked="1"/>
        <c:majorTickMark val="none"/>
        <c:tickLblPos val="nextTo"/>
        <c:txPr>
          <a:bodyPr/>
          <a:lstStyle/>
          <a:p>
            <a:pPr>
              <a:defRPr sz="900"/>
            </a:pPr>
            <a:endParaRPr lang="it-IT"/>
          </a:p>
        </c:txPr>
        <c:crossAx val="103146624"/>
        <c:crosses val="autoZero"/>
        <c:auto val="1"/>
        <c:lblAlgn val="ctr"/>
        <c:lblOffset val="100"/>
      </c:catAx>
      <c:valAx>
        <c:axId val="103146624"/>
        <c:scaling>
          <c:orientation val="minMax"/>
        </c:scaling>
        <c:delete val="1"/>
        <c:axPos val="l"/>
        <c:numFmt formatCode="###0.0%" sourceLinked="1"/>
        <c:majorTickMark val="none"/>
        <c:tickLblPos val="none"/>
        <c:crossAx val="103144832"/>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4423195276788595"/>
          <c:y val="3.4150717226034397E-2"/>
          <c:w val="0.85576803221774933"/>
          <c:h val="0.96447522720609991"/>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strRef>
              <c:f>Foglio1!$A$2:$A$4</c:f>
              <c:strCache>
                <c:ptCount val="3"/>
                <c:pt idx="0">
                  <c:v>NON SAPREI A CHI RIVOLGERMI IN CASO DI SMARRIMENTO, FURTO</c:v>
                </c:pt>
                <c:pt idx="1">
                  <c:v>NON SAPREI A CHI RIVOLGERMI IN CASO DI CONTENZIOSO CON L'ESERCENTE</c:v>
                </c:pt>
                <c:pt idx="2">
                  <c:v>NON SAPREI A CHI CHIEDERE IL RIMBORSO IN CASO DI FRODE</c:v>
                </c:pt>
              </c:strCache>
            </c:strRef>
          </c:cat>
          <c:val>
            <c:numRef>
              <c:f>Foglio1!$B$2:$B$4</c:f>
              <c:numCache>
                <c:formatCode>0.0%</c:formatCode>
                <c:ptCount val="3"/>
                <c:pt idx="0">
                  <c:v>0.15600000000000025</c:v>
                </c:pt>
                <c:pt idx="1">
                  <c:v>0.16700000000000001</c:v>
                </c:pt>
                <c:pt idx="2">
                  <c:v>0.17</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strRef>
              <c:f>Foglio1!$A$2:$A$4</c:f>
              <c:strCache>
                <c:ptCount val="3"/>
                <c:pt idx="0">
                  <c:v>NON SAPREI A CHI RIVOLGERMI IN CASO DI SMARRIMENTO, FURTO</c:v>
                </c:pt>
                <c:pt idx="1">
                  <c:v>NON SAPREI A CHI RIVOLGERMI IN CASO DI CONTENZIOSO CON L'ESERCENTE</c:v>
                </c:pt>
                <c:pt idx="2">
                  <c:v>NON SAPREI A CHI CHIEDERE IL RIMBORSO IN CASO DI FRODE</c:v>
                </c:pt>
              </c:strCache>
            </c:strRef>
          </c:cat>
          <c:val>
            <c:numRef>
              <c:f>Foglio1!$C$2:$C$4</c:f>
              <c:numCache>
                <c:formatCode>0.0%</c:formatCode>
                <c:ptCount val="3"/>
                <c:pt idx="0">
                  <c:v>0.28300000000000008</c:v>
                </c:pt>
                <c:pt idx="1">
                  <c:v>0.28300000000000008</c:v>
                </c:pt>
                <c:pt idx="2">
                  <c:v>0.28100000000000008</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strRef>
              <c:f>Foglio1!$A$2:$A$4</c:f>
              <c:strCache>
                <c:ptCount val="3"/>
                <c:pt idx="0">
                  <c:v>NON SAPREI A CHI RIVOLGERMI IN CASO DI SMARRIMENTO, FURTO</c:v>
                </c:pt>
                <c:pt idx="1">
                  <c:v>NON SAPREI A CHI RIVOLGERMI IN CASO DI CONTENZIOSO CON L'ESERCENTE</c:v>
                </c:pt>
                <c:pt idx="2">
                  <c:v>NON SAPREI A CHI CHIEDERE IL RIMBORSO IN CASO DI FRODE</c:v>
                </c:pt>
              </c:strCache>
            </c:strRef>
          </c:cat>
          <c:val>
            <c:numRef>
              <c:f>Foglio1!$D$2:$D$4</c:f>
              <c:numCache>
                <c:formatCode>0.0%</c:formatCode>
                <c:ptCount val="3"/>
                <c:pt idx="0">
                  <c:v>0.14700000000000021</c:v>
                </c:pt>
                <c:pt idx="1">
                  <c:v>0.14100000000000001</c:v>
                </c:pt>
                <c:pt idx="2">
                  <c:v>0.14000000000000001</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strRef>
              <c:f>Foglio1!$A$2:$A$4</c:f>
              <c:strCache>
                <c:ptCount val="3"/>
                <c:pt idx="0">
                  <c:v>NON SAPREI A CHI RIVOLGERMI IN CASO DI SMARRIMENTO, FURTO</c:v>
                </c:pt>
                <c:pt idx="1">
                  <c:v>NON SAPREI A CHI RIVOLGERMI IN CASO DI CONTENZIOSO CON L'ESERCENTE</c:v>
                </c:pt>
                <c:pt idx="2">
                  <c:v>NON SAPREI A CHI CHIEDERE IL RIMBORSO IN CASO DI FRODE</c:v>
                </c:pt>
              </c:strCache>
            </c:strRef>
          </c:cat>
          <c:val>
            <c:numRef>
              <c:f>Foglio1!$E$2:$E$4</c:f>
              <c:numCache>
                <c:formatCode>0.0%</c:formatCode>
                <c:ptCount val="3"/>
                <c:pt idx="0">
                  <c:v>0.21900000000000025</c:v>
                </c:pt>
                <c:pt idx="1">
                  <c:v>0.20800000000000021</c:v>
                </c:pt>
                <c:pt idx="2">
                  <c:v>0.21000000000000021</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50"/>
                </a:pPr>
                <a:endParaRPr lang="it-IT"/>
              </a:p>
            </c:txPr>
            <c:showVal val="1"/>
          </c:dLbls>
          <c:cat>
            <c:strRef>
              <c:f>Foglio1!$A$2:$A$4</c:f>
              <c:strCache>
                <c:ptCount val="3"/>
                <c:pt idx="0">
                  <c:v>NON SAPREI A CHI RIVOLGERMI IN CASO DI SMARRIMENTO, FURTO</c:v>
                </c:pt>
                <c:pt idx="1">
                  <c:v>NON SAPREI A CHI RIVOLGERMI IN CASO DI CONTENZIOSO CON L'ESERCENTE</c:v>
                </c:pt>
                <c:pt idx="2">
                  <c:v>NON SAPREI A CHI CHIEDERE IL RIMBORSO IN CASO DI FRODE</c:v>
                </c:pt>
              </c:strCache>
            </c:strRef>
          </c:cat>
          <c:val>
            <c:numRef>
              <c:f>Foglio1!$F$2:$F$4</c:f>
              <c:numCache>
                <c:formatCode>0.0%</c:formatCode>
                <c:ptCount val="3"/>
                <c:pt idx="0">
                  <c:v>0.19500000000000001</c:v>
                </c:pt>
                <c:pt idx="1">
                  <c:v>0.20100000000000001</c:v>
                </c:pt>
                <c:pt idx="2">
                  <c:v>0.19900000000000001</c:v>
                </c:pt>
              </c:numCache>
            </c:numRef>
          </c:val>
        </c:ser>
        <c:gapWidth val="100"/>
        <c:overlap val="100"/>
        <c:axId val="104715392"/>
        <c:axId val="104697216"/>
      </c:barChart>
      <c:valAx>
        <c:axId val="104697216"/>
        <c:scaling>
          <c:orientation val="minMax"/>
          <c:max val="1"/>
        </c:scaling>
        <c:delete val="1"/>
        <c:axPos val="t"/>
        <c:numFmt formatCode="0.0%" sourceLinked="1"/>
        <c:tickLblPos val="none"/>
        <c:crossAx val="104715392"/>
        <c:crosses val="autoZero"/>
        <c:crossBetween val="between"/>
      </c:valAx>
      <c:catAx>
        <c:axId val="104715392"/>
        <c:scaling>
          <c:orientation val="maxMin"/>
        </c:scaling>
        <c:axPos val="l"/>
        <c:numFmt formatCode="0%" sourceLinked="1"/>
        <c:tickLblPos val="nextTo"/>
        <c:txPr>
          <a:bodyPr/>
          <a:lstStyle/>
          <a:p>
            <a:pPr>
              <a:defRPr sz="1000" b="1"/>
            </a:pPr>
            <a:endParaRPr lang="it-IT"/>
          </a:p>
        </c:txPr>
        <c:crossAx val="104697216"/>
        <c:crosses val="autoZero"/>
        <c:auto val="1"/>
        <c:lblAlgn val="ctr"/>
        <c:lblOffset val="100"/>
      </c:catAx>
    </c:plotArea>
    <c:legend>
      <c:legendPos val="b"/>
      <c:layout>
        <c:manualLayout>
          <c:xMode val="edge"/>
          <c:yMode val="edge"/>
          <c:x val="0.13864666164597056"/>
          <c:y val="0.91726841817670368"/>
          <c:w val="0.86057971930214461"/>
          <c:h val="7.9780125387051953E-2"/>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4423196778225295"/>
          <c:y val="3.0096514373003782E-2"/>
          <c:w val="0.85576803221774933"/>
          <c:h val="0.96447522720609991"/>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0.15600000000000017</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0.28300000000000008</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0.14700000000000016</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0.21900000000000017</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0.19500000000000001</c:v>
                </c:pt>
              </c:numCache>
            </c:numRef>
          </c:val>
        </c:ser>
        <c:gapWidth val="100"/>
        <c:overlap val="100"/>
        <c:axId val="106323328"/>
        <c:axId val="106321792"/>
      </c:barChart>
      <c:valAx>
        <c:axId val="106321792"/>
        <c:scaling>
          <c:orientation val="minMax"/>
          <c:max val="1"/>
        </c:scaling>
        <c:delete val="1"/>
        <c:axPos val="b"/>
        <c:numFmt formatCode="0.0%" sourceLinked="1"/>
        <c:tickLblPos val="none"/>
        <c:crossAx val="106323328"/>
        <c:crosses val="autoZero"/>
        <c:crossBetween val="between"/>
      </c:valAx>
      <c:catAx>
        <c:axId val="106323328"/>
        <c:scaling>
          <c:orientation val="minMax"/>
        </c:scaling>
        <c:axPos val="l"/>
        <c:numFmt formatCode="General" sourceLinked="1"/>
        <c:tickLblPos val="nextTo"/>
        <c:txPr>
          <a:bodyPr/>
          <a:lstStyle/>
          <a:p>
            <a:pPr>
              <a:defRPr sz="1000" b="1"/>
            </a:pPr>
            <a:endParaRPr lang="it-IT"/>
          </a:p>
        </c:txPr>
        <c:crossAx val="106321792"/>
        <c:crosses val="autoZero"/>
        <c:auto val="1"/>
        <c:lblAlgn val="ctr"/>
        <c:lblOffset val="100"/>
      </c:catAx>
    </c:plotArea>
    <c:legend>
      <c:legendPos val="b"/>
      <c:layout>
        <c:manualLayout>
          <c:xMode val="edge"/>
          <c:yMode val="edge"/>
          <c:x val="0.13864664597589771"/>
          <c:y val="0.86251793732352189"/>
          <c:w val="0.86093185315678633"/>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44231967782253"/>
          <c:y val="3.0096514373003782E-2"/>
          <c:w val="0.85576803221774955"/>
          <c:h val="0.96447522720610013"/>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0.16700000000000001</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0.28300000000000008</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0.14100000000000001</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0.20800000000000016</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0.20100000000000001</c:v>
                </c:pt>
              </c:numCache>
            </c:numRef>
          </c:val>
        </c:ser>
        <c:gapWidth val="100"/>
        <c:overlap val="100"/>
        <c:axId val="106286080"/>
        <c:axId val="106284544"/>
      </c:barChart>
      <c:valAx>
        <c:axId val="106284544"/>
        <c:scaling>
          <c:orientation val="minMax"/>
          <c:max val="1"/>
        </c:scaling>
        <c:delete val="1"/>
        <c:axPos val="b"/>
        <c:numFmt formatCode="0.0%" sourceLinked="1"/>
        <c:tickLblPos val="none"/>
        <c:crossAx val="106286080"/>
        <c:crosses val="autoZero"/>
        <c:crossBetween val="between"/>
      </c:valAx>
      <c:catAx>
        <c:axId val="106286080"/>
        <c:scaling>
          <c:orientation val="minMax"/>
        </c:scaling>
        <c:axPos val="l"/>
        <c:numFmt formatCode="General" sourceLinked="1"/>
        <c:tickLblPos val="nextTo"/>
        <c:txPr>
          <a:bodyPr/>
          <a:lstStyle/>
          <a:p>
            <a:pPr>
              <a:defRPr sz="1000" b="1"/>
            </a:pPr>
            <a:endParaRPr lang="it-IT"/>
          </a:p>
        </c:txPr>
        <c:crossAx val="106284544"/>
        <c:crosses val="autoZero"/>
        <c:auto val="1"/>
        <c:lblAlgn val="ctr"/>
        <c:lblOffset val="100"/>
      </c:catAx>
    </c:plotArea>
    <c:legend>
      <c:legendPos val="b"/>
      <c:layout>
        <c:manualLayout>
          <c:xMode val="edge"/>
          <c:yMode val="edge"/>
          <c:x val="0.13864664597589771"/>
          <c:y val="0.86251793732352211"/>
          <c:w val="0.86093185315678677"/>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44231967782253"/>
          <c:y val="3.0096514373003782E-2"/>
          <c:w val="0.85576803221774955"/>
          <c:h val="0.96447522720610013"/>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0.17</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0.28100000000000008</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0.14000000000000001</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0.21000000000000016</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0.19900000000000001</c:v>
                </c:pt>
              </c:numCache>
            </c:numRef>
          </c:val>
        </c:ser>
        <c:gapWidth val="100"/>
        <c:overlap val="100"/>
        <c:axId val="106601088"/>
        <c:axId val="106599552"/>
      </c:barChart>
      <c:valAx>
        <c:axId val="106599552"/>
        <c:scaling>
          <c:orientation val="minMax"/>
          <c:max val="1"/>
        </c:scaling>
        <c:delete val="1"/>
        <c:axPos val="b"/>
        <c:numFmt formatCode="0.0%" sourceLinked="1"/>
        <c:tickLblPos val="none"/>
        <c:crossAx val="106601088"/>
        <c:crosses val="autoZero"/>
        <c:crossBetween val="between"/>
      </c:valAx>
      <c:catAx>
        <c:axId val="106601088"/>
        <c:scaling>
          <c:orientation val="minMax"/>
        </c:scaling>
        <c:axPos val="l"/>
        <c:numFmt formatCode="General" sourceLinked="1"/>
        <c:tickLblPos val="nextTo"/>
        <c:txPr>
          <a:bodyPr/>
          <a:lstStyle/>
          <a:p>
            <a:pPr>
              <a:defRPr sz="1000" b="1"/>
            </a:pPr>
            <a:endParaRPr lang="it-IT"/>
          </a:p>
        </c:txPr>
        <c:crossAx val="106599552"/>
        <c:crosses val="autoZero"/>
        <c:auto val="1"/>
        <c:lblAlgn val="ctr"/>
        <c:lblOffset val="100"/>
      </c:catAx>
    </c:plotArea>
    <c:legend>
      <c:legendPos val="b"/>
      <c:layout>
        <c:manualLayout>
          <c:xMode val="edge"/>
          <c:yMode val="edge"/>
          <c:x val="0.13864664597589771"/>
          <c:y val="0.86251793732352211"/>
          <c:w val="0.86093185315678677"/>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057885651177841"/>
          <c:y val="0.17706688046897223"/>
          <c:w val="0.62059912313765953"/>
          <c:h val="0.81750478494157208"/>
        </c:manualLayout>
      </c:layout>
      <c:pieChart>
        <c:varyColors val="1"/>
        <c:ser>
          <c:idx val="0"/>
          <c:order val="0"/>
          <c:tx>
            <c:strRef>
              <c:f>Foglio1!$B$1</c:f>
              <c:strCache>
                <c:ptCount val="1"/>
                <c:pt idx="0">
                  <c:v>Colonna1</c:v>
                </c:pt>
              </c:strCache>
            </c:strRef>
          </c:tx>
          <c:dPt>
            <c:idx val="0"/>
            <c:spPr>
              <a:solidFill>
                <a:schemeClr val="bg1">
                  <a:lumMod val="65000"/>
                </a:schemeClr>
              </a:solidFill>
            </c:spPr>
          </c:dPt>
          <c:dLbls>
            <c:dLbl>
              <c:idx val="0"/>
              <c:layout>
                <c:manualLayout>
                  <c:x val="3.1149783524353256E-2"/>
                  <c:y val="-7.7915572348710993E-2"/>
                </c:manualLayout>
              </c:layout>
              <c:showCatName val="1"/>
              <c:showPercent val="1"/>
            </c:dLbl>
            <c:dLbl>
              <c:idx val="1"/>
              <c:layout>
                <c:manualLayout>
                  <c:x val="3.7130937409219855E-2"/>
                  <c:y val="-0.47788640839022273"/>
                </c:manualLayout>
              </c:layout>
              <c:showCatName val="1"/>
              <c:showPercent val="1"/>
            </c:dLbl>
            <c:numFmt formatCode="0.0%" sourceLinked="0"/>
            <c:txPr>
              <a:bodyPr/>
              <a:lstStyle/>
              <a:p>
                <a:pPr>
                  <a:defRPr sz="900"/>
                </a:pPr>
                <a:endParaRPr lang="it-IT"/>
              </a:p>
            </c:txPr>
            <c:showCatName val="1"/>
            <c:showPercent val="1"/>
            <c:showLeaderLines val="1"/>
          </c:dLbls>
          <c:cat>
            <c:strRef>
              <c:f>Foglio1!$A$2:$A$3</c:f>
              <c:strCache>
                <c:ptCount val="2"/>
                <c:pt idx="0">
                  <c:v>SI</c:v>
                </c:pt>
                <c:pt idx="1">
                  <c:v>NO</c:v>
                </c:pt>
              </c:strCache>
            </c:strRef>
          </c:cat>
          <c:val>
            <c:numRef>
              <c:f>Foglio1!$B$2:$B$3</c:f>
              <c:numCache>
                <c:formatCode>0.0%</c:formatCode>
                <c:ptCount val="2"/>
                <c:pt idx="0">
                  <c:v>0.34400000000000008</c:v>
                </c:pt>
                <c:pt idx="1">
                  <c:v>0.65600000000000114</c:v>
                </c:pt>
              </c:numCache>
            </c:numRef>
          </c:val>
        </c:ser>
        <c:firstSliceAng val="0"/>
      </c:pie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1600"/>
            </a:pPr>
            <a:r>
              <a:rPr lang="it-IT" sz="1600"/>
              <a:t>ETA’</a:t>
            </a:r>
          </a:p>
        </c:rich>
      </c:tx>
      <c:layout/>
      <c:overlay val="1"/>
    </c:title>
    <c:plotArea>
      <c:layout>
        <c:manualLayout>
          <c:layoutTarget val="inner"/>
          <c:xMode val="edge"/>
          <c:yMode val="edge"/>
          <c:x val="1.5772425464846265E-2"/>
          <c:y val="0.15949698344365859"/>
          <c:w val="0.96790829428116165"/>
          <c:h val="0.71881189340987239"/>
        </c:manualLayout>
      </c:layout>
      <c:barChart>
        <c:barDir val="col"/>
        <c:grouping val="clustered"/>
        <c:ser>
          <c:idx val="0"/>
          <c:order val="0"/>
          <c:tx>
            <c:strRef>
              <c:f>Foglio1!$B$1</c:f>
              <c:strCache>
                <c:ptCount val="1"/>
                <c:pt idx="0">
                  <c:v>18-35 ANNI</c:v>
                </c:pt>
              </c:strCache>
            </c:strRef>
          </c:tx>
          <c:spPr>
            <a:solidFill>
              <a:schemeClr val="tx2"/>
            </a:solidFill>
          </c:spPr>
          <c:dPt>
            <c:idx val="1"/>
            <c:spPr>
              <a:solidFill>
                <a:srgbClr val="CC0000"/>
              </a:solidFill>
            </c:spPr>
          </c:dPt>
          <c:dPt>
            <c:idx val="2"/>
            <c:spPr>
              <a:solidFill>
                <a:schemeClr val="accent3"/>
              </a:solidFill>
            </c:spPr>
          </c:dPt>
          <c:dLbls>
            <c:txPr>
              <a:bodyPr/>
              <a:lstStyle/>
              <a:p>
                <a:pPr>
                  <a:defRPr sz="900"/>
                </a:pPr>
                <a:endParaRPr lang="it-IT"/>
              </a:p>
            </c:txPr>
            <c:showVal val="1"/>
          </c:dLbls>
          <c:cat>
            <c:strRef>
              <c:f>Foglio1!$A$2:$A$4</c:f>
              <c:strCache>
                <c:ptCount val="3"/>
                <c:pt idx="0">
                  <c:v>18-35 ANNI</c:v>
                </c:pt>
                <c:pt idx="1">
                  <c:v>36-55 ANNI</c:v>
                </c:pt>
                <c:pt idx="2">
                  <c:v>56-70 ANNI</c:v>
                </c:pt>
              </c:strCache>
            </c:strRef>
          </c:cat>
          <c:val>
            <c:numRef>
              <c:f>Foglio1!$B$2:$B$4</c:f>
              <c:numCache>
                <c:formatCode>###0.0%</c:formatCode>
                <c:ptCount val="3"/>
                <c:pt idx="0">
                  <c:v>0.253</c:v>
                </c:pt>
                <c:pt idx="1">
                  <c:v>0.46900000000000008</c:v>
                </c:pt>
                <c:pt idx="2">
                  <c:v>0.27800000000000002</c:v>
                </c:pt>
              </c:numCache>
            </c:numRef>
          </c:val>
        </c:ser>
        <c:dLbls>
          <c:showVal val="1"/>
        </c:dLbls>
        <c:overlap val="-25"/>
        <c:axId val="88602112"/>
        <c:axId val="88603648"/>
      </c:barChart>
      <c:catAx>
        <c:axId val="88602112"/>
        <c:scaling>
          <c:orientation val="minMax"/>
        </c:scaling>
        <c:axPos val="b"/>
        <c:numFmt formatCode="General" sourceLinked="1"/>
        <c:majorTickMark val="none"/>
        <c:tickLblPos val="nextTo"/>
        <c:txPr>
          <a:bodyPr/>
          <a:lstStyle/>
          <a:p>
            <a:pPr>
              <a:defRPr sz="900"/>
            </a:pPr>
            <a:endParaRPr lang="it-IT"/>
          </a:p>
        </c:txPr>
        <c:crossAx val="88603648"/>
        <c:crosses val="autoZero"/>
        <c:auto val="1"/>
        <c:lblAlgn val="ctr"/>
        <c:lblOffset val="100"/>
      </c:catAx>
      <c:valAx>
        <c:axId val="88603648"/>
        <c:scaling>
          <c:orientation val="minMax"/>
        </c:scaling>
        <c:delete val="1"/>
        <c:axPos val="l"/>
        <c:numFmt formatCode="###0.0%" sourceLinked="1"/>
        <c:majorTickMark val="none"/>
        <c:tickLblPos val="none"/>
        <c:crossAx val="88602112"/>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4423200876453024"/>
          <c:y val="3.3537318113870183E-3"/>
          <c:w val="0.7914487713197087"/>
          <c:h val="0.99527238865890522"/>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strRef>
              <c:f>Foglio1!$A$2:$A$5</c:f>
              <c:strCache>
                <c:ptCount val="4"/>
                <c:pt idx="0">
                  <c:v>LEDE I DIRITTI DEI CONSUMATORI</c:v>
                </c:pt>
                <c:pt idx="1">
                  <c:v>PORTERA' CONFUSIONE E INSICUREZZA</c:v>
                </c:pt>
                <c:pt idx="2">
                  <c:v>ALLONTANERA' I CONSUMATORI DIMINUIRA' L'UTILIZZO DELLE CARTE</c:v>
                </c:pt>
                <c:pt idx="3">
                  <c:v>UTILIZZO DI POCHE CARTE, LE Più ACCETTATE</c:v>
                </c:pt>
              </c:strCache>
            </c:strRef>
          </c:cat>
          <c:val>
            <c:numRef>
              <c:f>Foglio1!$B$2:$B$5</c:f>
              <c:numCache>
                <c:formatCode>0.0%</c:formatCode>
                <c:ptCount val="4"/>
                <c:pt idx="0">
                  <c:v>0.46300000000000002</c:v>
                </c:pt>
                <c:pt idx="1">
                  <c:v>0.45200000000000001</c:v>
                </c:pt>
                <c:pt idx="2">
                  <c:v>0.39300000000000052</c:v>
                </c:pt>
                <c:pt idx="3">
                  <c:v>0.46300000000000002</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strRef>
              <c:f>Foglio1!$A$2:$A$5</c:f>
              <c:strCache>
                <c:ptCount val="4"/>
                <c:pt idx="0">
                  <c:v>LEDE I DIRITTI DEI CONSUMATORI</c:v>
                </c:pt>
                <c:pt idx="1">
                  <c:v>PORTERA' CONFUSIONE E INSICUREZZA</c:v>
                </c:pt>
                <c:pt idx="2">
                  <c:v>ALLONTANERA' I CONSUMATORI DIMINUIRA' L'UTILIZZO DELLE CARTE</c:v>
                </c:pt>
                <c:pt idx="3">
                  <c:v>UTILIZZO DI POCHE CARTE, LE Più ACCETTATE</c:v>
                </c:pt>
              </c:strCache>
            </c:strRef>
          </c:cat>
          <c:val>
            <c:numRef>
              <c:f>Foglio1!$C$2:$C$5</c:f>
              <c:numCache>
                <c:formatCode>0.0%</c:formatCode>
                <c:ptCount val="4"/>
                <c:pt idx="0">
                  <c:v>0.32600000000000046</c:v>
                </c:pt>
                <c:pt idx="1">
                  <c:v>0.35400000000000031</c:v>
                </c:pt>
                <c:pt idx="2">
                  <c:v>0.33800000000000052</c:v>
                </c:pt>
                <c:pt idx="3">
                  <c:v>0.34900000000000031</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strRef>
              <c:f>Foglio1!$A$2:$A$5</c:f>
              <c:strCache>
                <c:ptCount val="4"/>
                <c:pt idx="0">
                  <c:v>LEDE I DIRITTI DEI CONSUMATORI</c:v>
                </c:pt>
                <c:pt idx="1">
                  <c:v>PORTERA' CONFUSIONE E INSICUREZZA</c:v>
                </c:pt>
                <c:pt idx="2">
                  <c:v>ALLONTANERA' I CONSUMATORI DIMINUIRA' L'UTILIZZO DELLE CARTE</c:v>
                </c:pt>
                <c:pt idx="3">
                  <c:v>UTILIZZO DI POCHE CARTE, LE Più ACCETTATE</c:v>
                </c:pt>
              </c:strCache>
            </c:strRef>
          </c:cat>
          <c:val>
            <c:numRef>
              <c:f>Foglio1!$D$2:$D$5</c:f>
              <c:numCache>
                <c:formatCode>0.0%</c:formatCode>
                <c:ptCount val="4"/>
                <c:pt idx="0">
                  <c:v>8.5000000000000006E-2</c:v>
                </c:pt>
                <c:pt idx="1">
                  <c:v>8.2000000000000003E-2</c:v>
                </c:pt>
                <c:pt idx="2">
                  <c:v>9.3000000000000166E-2</c:v>
                </c:pt>
                <c:pt idx="3">
                  <c:v>8.4000000000000047E-2</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strRef>
              <c:f>Foglio1!$A$2:$A$5</c:f>
              <c:strCache>
                <c:ptCount val="4"/>
                <c:pt idx="0">
                  <c:v>LEDE I DIRITTI DEI CONSUMATORI</c:v>
                </c:pt>
                <c:pt idx="1">
                  <c:v>PORTERA' CONFUSIONE E INSICUREZZA</c:v>
                </c:pt>
                <c:pt idx="2">
                  <c:v>ALLONTANERA' I CONSUMATORI DIMINUIRA' L'UTILIZZO DELLE CARTE</c:v>
                </c:pt>
                <c:pt idx="3">
                  <c:v>UTILIZZO DI POCHE CARTE, LE Più ACCETTATE</c:v>
                </c:pt>
              </c:strCache>
            </c:strRef>
          </c:cat>
          <c:val>
            <c:numRef>
              <c:f>Foglio1!$E$2:$E$5</c:f>
              <c:numCache>
                <c:formatCode>0.0%</c:formatCode>
                <c:ptCount val="4"/>
                <c:pt idx="0">
                  <c:v>8.2000000000000003E-2</c:v>
                </c:pt>
                <c:pt idx="1">
                  <c:v>7.6999999999999999E-2</c:v>
                </c:pt>
                <c:pt idx="2">
                  <c:v>0.129</c:v>
                </c:pt>
                <c:pt idx="3">
                  <c:v>6.9000000000000034E-2</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dLbl>
              <c:idx val="0"/>
              <c:layout>
                <c:manualLayout>
                  <c:x val="3.831310885481063E-2"/>
                  <c:y val="5.3888194928689905E-7"/>
                </c:manualLayout>
              </c:layout>
              <c:showVal val="1"/>
            </c:dLbl>
            <c:dLbl>
              <c:idx val="1"/>
              <c:layout>
                <c:manualLayout>
                  <c:x val="3.5366053740157326E-2"/>
                  <c:y val="-3.4219003779718026E-3"/>
                </c:manualLayout>
              </c:layout>
              <c:showVal val="1"/>
            </c:dLbl>
            <c:dLbl>
              <c:idx val="3"/>
              <c:layout>
                <c:manualLayout>
                  <c:x val="3.6839523282304117E-2"/>
                  <c:y val="0"/>
                </c:manualLayout>
              </c:layout>
              <c:showVal val="1"/>
            </c:dLbl>
            <c:txPr>
              <a:bodyPr/>
              <a:lstStyle/>
              <a:p>
                <a:pPr>
                  <a:defRPr sz="1000"/>
                </a:pPr>
                <a:endParaRPr lang="it-IT"/>
              </a:p>
            </c:txPr>
            <c:showVal val="1"/>
          </c:dLbls>
          <c:cat>
            <c:strRef>
              <c:f>Foglio1!$A$2:$A$5</c:f>
              <c:strCache>
                <c:ptCount val="4"/>
                <c:pt idx="0">
                  <c:v>LEDE I DIRITTI DEI CONSUMATORI</c:v>
                </c:pt>
                <c:pt idx="1">
                  <c:v>PORTERA' CONFUSIONE E INSICUREZZA</c:v>
                </c:pt>
                <c:pt idx="2">
                  <c:v>ALLONTANERA' I CONSUMATORI DIMINUIRA' L'UTILIZZO DELLE CARTE</c:v>
                </c:pt>
                <c:pt idx="3">
                  <c:v>UTILIZZO DI POCHE CARTE, LE Più ACCETTATE</c:v>
                </c:pt>
              </c:strCache>
            </c:strRef>
          </c:cat>
          <c:val>
            <c:numRef>
              <c:f>Foglio1!$F$2:$F$5</c:f>
              <c:numCache>
                <c:formatCode>0.0%</c:formatCode>
                <c:ptCount val="4"/>
                <c:pt idx="0">
                  <c:v>4.3999999999999997E-2</c:v>
                </c:pt>
                <c:pt idx="1">
                  <c:v>3.500000000000001E-2</c:v>
                </c:pt>
                <c:pt idx="2">
                  <c:v>4.7000000000000014E-2</c:v>
                </c:pt>
                <c:pt idx="3">
                  <c:v>3.500000000000001E-2</c:v>
                </c:pt>
              </c:numCache>
            </c:numRef>
          </c:val>
        </c:ser>
        <c:gapWidth val="100"/>
        <c:overlap val="100"/>
        <c:axId val="106952576"/>
        <c:axId val="106951040"/>
      </c:barChart>
      <c:valAx>
        <c:axId val="106951040"/>
        <c:scaling>
          <c:orientation val="minMax"/>
          <c:max val="1"/>
        </c:scaling>
        <c:delete val="1"/>
        <c:axPos val="t"/>
        <c:numFmt formatCode="0.0%" sourceLinked="1"/>
        <c:tickLblPos val="none"/>
        <c:crossAx val="106952576"/>
        <c:crosses val="autoZero"/>
        <c:crossBetween val="between"/>
      </c:valAx>
      <c:catAx>
        <c:axId val="106952576"/>
        <c:scaling>
          <c:orientation val="maxMin"/>
        </c:scaling>
        <c:axPos val="l"/>
        <c:numFmt formatCode="0.0%" sourceLinked="1"/>
        <c:tickLblPos val="nextTo"/>
        <c:txPr>
          <a:bodyPr/>
          <a:lstStyle/>
          <a:p>
            <a:pPr>
              <a:defRPr sz="1000" b="1"/>
            </a:pPr>
            <a:endParaRPr lang="it-IT"/>
          </a:p>
        </c:txPr>
        <c:crossAx val="106951040"/>
        <c:crosses val="autoZero"/>
        <c:auto val="1"/>
        <c:lblAlgn val="ctr"/>
        <c:lblOffset val="100"/>
      </c:catAx>
    </c:plotArea>
    <c:legend>
      <c:legendPos val="b"/>
      <c:layout>
        <c:manualLayout>
          <c:xMode val="edge"/>
          <c:yMode val="edge"/>
          <c:x val="0.13864666164597056"/>
          <c:y val="0.93779982044453625"/>
          <c:w val="0.86068130242686891"/>
          <c:h val="6.1810567906131188E-2"/>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44231967782253"/>
          <c:y val="3.0096514373003782E-2"/>
          <c:w val="0.85576803221774955"/>
          <c:h val="0.96447522720610013"/>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0.46300000000000002</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0.3260000000000004</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8.5000000000000006E-2</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8.2000000000000003E-2</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4.3999999999999997E-2</c:v>
                </c:pt>
              </c:numCache>
            </c:numRef>
          </c:val>
        </c:ser>
        <c:gapWidth val="100"/>
        <c:overlap val="100"/>
        <c:axId val="111599616"/>
        <c:axId val="111569152"/>
      </c:barChart>
      <c:valAx>
        <c:axId val="111569152"/>
        <c:scaling>
          <c:orientation val="minMax"/>
          <c:max val="1"/>
        </c:scaling>
        <c:delete val="1"/>
        <c:axPos val="b"/>
        <c:numFmt formatCode="0.0%" sourceLinked="1"/>
        <c:tickLblPos val="none"/>
        <c:crossAx val="111599616"/>
        <c:crosses val="autoZero"/>
        <c:crossBetween val="between"/>
      </c:valAx>
      <c:catAx>
        <c:axId val="111599616"/>
        <c:scaling>
          <c:orientation val="minMax"/>
        </c:scaling>
        <c:axPos val="l"/>
        <c:numFmt formatCode="General" sourceLinked="1"/>
        <c:tickLblPos val="nextTo"/>
        <c:txPr>
          <a:bodyPr/>
          <a:lstStyle/>
          <a:p>
            <a:pPr>
              <a:defRPr sz="1000" b="1"/>
            </a:pPr>
            <a:endParaRPr lang="it-IT"/>
          </a:p>
        </c:txPr>
        <c:crossAx val="111569152"/>
        <c:crosses val="autoZero"/>
        <c:auto val="1"/>
        <c:lblAlgn val="ctr"/>
        <c:lblOffset val="100"/>
      </c:catAx>
    </c:plotArea>
    <c:legend>
      <c:legendPos val="b"/>
      <c:layout>
        <c:manualLayout>
          <c:xMode val="edge"/>
          <c:yMode val="edge"/>
          <c:x val="0.13864664597589771"/>
          <c:y val="0.86251793732352211"/>
          <c:w val="0.86093185315678677"/>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4423196778225306"/>
          <c:y val="7.0268018330787562E-4"/>
          <c:w val="0.85533611607881455"/>
          <c:h val="0.99386936999490716"/>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0.45200000000000001</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0.35400000000000031</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8.2000000000000003E-2</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7.6999999999999999E-2</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dLbl>
              <c:idx val="0"/>
              <c:layout>
                <c:manualLayout>
                  <c:x val="2.9716520771029082E-3"/>
                  <c:y val="-1.1758089154284126E-2"/>
                </c:manualLayout>
              </c:layout>
              <c:showVal val="1"/>
            </c:dLbl>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3.500000000000001E-2</c:v>
                </c:pt>
              </c:numCache>
            </c:numRef>
          </c:val>
        </c:ser>
        <c:gapWidth val="100"/>
        <c:overlap val="100"/>
        <c:axId val="111623552"/>
        <c:axId val="111622016"/>
      </c:barChart>
      <c:valAx>
        <c:axId val="111622016"/>
        <c:scaling>
          <c:orientation val="minMax"/>
          <c:max val="1"/>
        </c:scaling>
        <c:delete val="1"/>
        <c:axPos val="b"/>
        <c:numFmt formatCode="0.0%" sourceLinked="1"/>
        <c:tickLblPos val="none"/>
        <c:crossAx val="111623552"/>
        <c:crosses val="autoZero"/>
        <c:crossBetween val="between"/>
      </c:valAx>
      <c:catAx>
        <c:axId val="111623552"/>
        <c:scaling>
          <c:orientation val="minMax"/>
        </c:scaling>
        <c:axPos val="l"/>
        <c:numFmt formatCode="General" sourceLinked="1"/>
        <c:tickLblPos val="nextTo"/>
        <c:txPr>
          <a:bodyPr/>
          <a:lstStyle/>
          <a:p>
            <a:pPr>
              <a:defRPr sz="1000" b="1"/>
            </a:pPr>
            <a:endParaRPr lang="it-IT"/>
          </a:p>
        </c:txPr>
        <c:crossAx val="111622016"/>
        <c:crosses val="autoZero"/>
        <c:auto val="1"/>
        <c:lblAlgn val="ctr"/>
        <c:lblOffset val="100"/>
      </c:catAx>
    </c:plotArea>
    <c:legend>
      <c:legendPos val="b"/>
      <c:layout>
        <c:manualLayout>
          <c:xMode val="edge"/>
          <c:yMode val="edge"/>
          <c:x val="0.13864664597589771"/>
          <c:y val="0.86251793732352233"/>
          <c:w val="0.86093185315678722"/>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4423196778225306"/>
          <c:y val="3.0096514373003782E-2"/>
          <c:w val="0.85576803221774977"/>
          <c:h val="0.96447522720610035"/>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0.39300000000000046</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0.33800000000000047</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9.3000000000000138E-2</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0.129</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4.7000000000000014E-2</c:v>
                </c:pt>
              </c:numCache>
            </c:numRef>
          </c:val>
        </c:ser>
        <c:gapWidth val="100"/>
        <c:overlap val="100"/>
        <c:axId val="111737856"/>
        <c:axId val="111736320"/>
      </c:barChart>
      <c:valAx>
        <c:axId val="111736320"/>
        <c:scaling>
          <c:orientation val="minMax"/>
          <c:max val="1"/>
        </c:scaling>
        <c:delete val="1"/>
        <c:axPos val="b"/>
        <c:numFmt formatCode="0.0%" sourceLinked="1"/>
        <c:tickLblPos val="none"/>
        <c:crossAx val="111737856"/>
        <c:crosses val="autoZero"/>
        <c:crossBetween val="between"/>
      </c:valAx>
      <c:catAx>
        <c:axId val="111737856"/>
        <c:scaling>
          <c:orientation val="minMax"/>
        </c:scaling>
        <c:axPos val="l"/>
        <c:numFmt formatCode="General" sourceLinked="1"/>
        <c:tickLblPos val="nextTo"/>
        <c:txPr>
          <a:bodyPr/>
          <a:lstStyle/>
          <a:p>
            <a:pPr>
              <a:defRPr sz="1000" b="1"/>
            </a:pPr>
            <a:endParaRPr lang="it-IT"/>
          </a:p>
        </c:txPr>
        <c:crossAx val="111736320"/>
        <c:crosses val="autoZero"/>
        <c:auto val="1"/>
        <c:lblAlgn val="ctr"/>
        <c:lblOffset val="100"/>
      </c:catAx>
    </c:plotArea>
    <c:legend>
      <c:legendPos val="b"/>
      <c:layout>
        <c:manualLayout>
          <c:xMode val="edge"/>
          <c:yMode val="edge"/>
          <c:x val="0.13864664597589771"/>
          <c:y val="0.86251793732352233"/>
          <c:w val="0.86093185315678722"/>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4423196778225306"/>
          <c:y val="3.0096514373003782E-2"/>
          <c:w val="0.85576803221774977"/>
          <c:h val="0.96447522720610035"/>
        </c:manualLayout>
      </c:layout>
      <c:barChart>
        <c:barDir val="bar"/>
        <c:grouping val="stacked"/>
        <c:ser>
          <c:idx val="0"/>
          <c:order val="0"/>
          <c:tx>
            <c:strRef>
              <c:f>Foglio1!$B$1</c:f>
              <c:strCache>
                <c:ptCount val="1"/>
                <c:pt idx="0">
                  <c:v>Molto d'accordo</c:v>
                </c:pt>
              </c:strCache>
            </c:strRef>
          </c:tx>
          <c:spPr>
            <a:solidFill>
              <a:schemeClr val="bg1">
                <a:lumMod val="50000"/>
              </a:schemeClr>
            </a:solidFill>
            <a:ln>
              <a:solidFill>
                <a:schemeClr val="tx1"/>
              </a:solidFill>
            </a:ln>
          </c:spPr>
          <c:dLbls>
            <c:spPr>
              <a:ln>
                <a:noFill/>
              </a:ln>
            </c:spPr>
            <c:txPr>
              <a:bodyPr/>
              <a:lstStyle/>
              <a:p>
                <a:pPr>
                  <a:defRPr sz="1000"/>
                </a:pPr>
                <a:endParaRPr lang="it-IT"/>
              </a:p>
            </c:txPr>
            <c:showVal val="1"/>
          </c:dLbls>
          <c:cat>
            <c:numRef>
              <c:f>Foglio1!$A$2</c:f>
              <c:numCache>
                <c:formatCode>General</c:formatCode>
                <c:ptCount val="1"/>
              </c:numCache>
            </c:numRef>
          </c:cat>
          <c:val>
            <c:numRef>
              <c:f>Foglio1!$B$2</c:f>
              <c:numCache>
                <c:formatCode>0.0%</c:formatCode>
                <c:ptCount val="1"/>
                <c:pt idx="0">
                  <c:v>0.46300000000000002</c:v>
                </c:pt>
              </c:numCache>
            </c:numRef>
          </c:val>
        </c:ser>
        <c:ser>
          <c:idx val="1"/>
          <c:order val="1"/>
          <c:tx>
            <c:strRef>
              <c:f>Foglio1!$C$1</c:f>
              <c:strCache>
                <c:ptCount val="1"/>
                <c:pt idx="0">
                  <c:v>Abbastanza d'accordo</c:v>
                </c:pt>
              </c:strCache>
            </c:strRef>
          </c:tx>
          <c:spPr>
            <a:solidFill>
              <a:schemeClr val="bg1">
                <a:lumMod val="85000"/>
              </a:schemeClr>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Foglio1!$C$2</c:f>
              <c:numCache>
                <c:formatCode>0.0%</c:formatCode>
                <c:ptCount val="1"/>
                <c:pt idx="0">
                  <c:v>0.34900000000000031</c:v>
                </c:pt>
              </c:numCache>
            </c:numRef>
          </c:val>
        </c:ser>
        <c:ser>
          <c:idx val="2"/>
          <c:order val="2"/>
          <c:tx>
            <c:strRef>
              <c:f>Foglio1!$D$1</c:f>
              <c:strCache>
                <c:ptCount val="1"/>
                <c:pt idx="0">
                  <c:v>Indifferente</c:v>
                </c:pt>
              </c:strCache>
            </c:strRef>
          </c:tx>
          <c:spPr>
            <a:solidFill>
              <a:schemeClr val="bg1"/>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Foglio1!$D$2</c:f>
              <c:numCache>
                <c:formatCode>0.0%</c:formatCode>
                <c:ptCount val="1"/>
                <c:pt idx="0">
                  <c:v>8.4000000000000047E-2</c:v>
                </c:pt>
              </c:numCache>
            </c:numRef>
          </c:val>
        </c:ser>
        <c:ser>
          <c:idx val="3"/>
          <c:order val="3"/>
          <c:tx>
            <c:strRef>
              <c:f>Foglio1!$E$1</c:f>
              <c:strCache>
                <c:ptCount val="1"/>
                <c:pt idx="0">
                  <c:v>Poco d'accordo</c:v>
                </c:pt>
              </c:strCache>
            </c:strRef>
          </c:tx>
          <c:spPr>
            <a:solidFill>
              <a:srgbClr val="CE8D82"/>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Foglio1!$E$2</c:f>
              <c:numCache>
                <c:formatCode>0.0%</c:formatCode>
                <c:ptCount val="1"/>
                <c:pt idx="0">
                  <c:v>6.9000000000000034E-2</c:v>
                </c:pt>
              </c:numCache>
            </c:numRef>
          </c:val>
        </c:ser>
        <c:ser>
          <c:idx val="4"/>
          <c:order val="4"/>
          <c:tx>
            <c:strRef>
              <c:f>Foglio1!$F$1</c:f>
              <c:strCache>
                <c:ptCount val="1"/>
                <c:pt idx="0">
                  <c:v>Per niente d'accordo</c:v>
                </c:pt>
              </c:strCache>
            </c:strRef>
          </c:tx>
          <c:spPr>
            <a:solidFill>
              <a:srgbClr val="C00000"/>
            </a:solidFill>
            <a:ln>
              <a:solidFill>
                <a:schemeClr val="tx1"/>
              </a:solidFill>
            </a:ln>
          </c:spPr>
          <c:dLbls>
            <c:txPr>
              <a:bodyPr/>
              <a:lstStyle/>
              <a:p>
                <a:pPr>
                  <a:defRPr sz="1000"/>
                </a:pPr>
                <a:endParaRPr lang="it-IT"/>
              </a:p>
            </c:txPr>
            <c:showVal val="1"/>
          </c:dLbls>
          <c:cat>
            <c:numRef>
              <c:f>Foglio1!$A$2</c:f>
              <c:numCache>
                <c:formatCode>General</c:formatCode>
                <c:ptCount val="1"/>
              </c:numCache>
            </c:numRef>
          </c:cat>
          <c:val>
            <c:numRef>
              <c:f>Foglio1!$F$2</c:f>
              <c:numCache>
                <c:formatCode>0.0%</c:formatCode>
                <c:ptCount val="1"/>
                <c:pt idx="0">
                  <c:v>3.500000000000001E-2</c:v>
                </c:pt>
              </c:numCache>
            </c:numRef>
          </c:val>
        </c:ser>
        <c:gapWidth val="100"/>
        <c:overlap val="100"/>
        <c:axId val="111884928"/>
        <c:axId val="111883392"/>
      </c:barChart>
      <c:valAx>
        <c:axId val="111883392"/>
        <c:scaling>
          <c:orientation val="minMax"/>
          <c:max val="1"/>
        </c:scaling>
        <c:delete val="1"/>
        <c:axPos val="b"/>
        <c:numFmt formatCode="0.0%" sourceLinked="1"/>
        <c:tickLblPos val="none"/>
        <c:crossAx val="111884928"/>
        <c:crosses val="autoZero"/>
        <c:crossBetween val="between"/>
      </c:valAx>
      <c:catAx>
        <c:axId val="111884928"/>
        <c:scaling>
          <c:orientation val="minMax"/>
        </c:scaling>
        <c:axPos val="l"/>
        <c:numFmt formatCode="General" sourceLinked="1"/>
        <c:tickLblPos val="nextTo"/>
        <c:txPr>
          <a:bodyPr/>
          <a:lstStyle/>
          <a:p>
            <a:pPr>
              <a:defRPr sz="1000" b="1"/>
            </a:pPr>
            <a:endParaRPr lang="it-IT"/>
          </a:p>
        </c:txPr>
        <c:crossAx val="111883392"/>
        <c:crosses val="autoZero"/>
        <c:auto val="1"/>
        <c:lblAlgn val="ctr"/>
        <c:lblOffset val="100"/>
      </c:catAx>
    </c:plotArea>
    <c:legend>
      <c:legendPos val="b"/>
      <c:layout>
        <c:manualLayout>
          <c:xMode val="edge"/>
          <c:yMode val="edge"/>
          <c:x val="0.13864664597589771"/>
          <c:y val="0.86251793732352233"/>
          <c:w val="0.86093185315678722"/>
          <c:h val="0.10031153080590655"/>
        </c:manualLayout>
      </c:layout>
      <c:txPr>
        <a:bodyPr/>
        <a:lstStyle/>
        <a:p>
          <a:pPr>
            <a:defRPr sz="1000"/>
          </a:pPr>
          <a:endParaRPr lang="it-IT"/>
        </a:p>
      </c:txPr>
    </c:legend>
    <c:plotVisOnly val="1"/>
    <c:dispBlanksAs val="gap"/>
  </c:chart>
  <c:txPr>
    <a:bodyPr/>
    <a:lstStyle/>
    <a:p>
      <a:pPr>
        <a:defRPr sz="1800">
          <a:latin typeface="Helvetica" pitchFamily="34" charset="0"/>
          <a:cs typeface="Helvetica" pitchFamily="34" charset="0"/>
        </a:defRPr>
      </a:pPr>
      <a:endParaRPr lang="it-IT"/>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057885651177841"/>
          <c:y val="0.17706688046897229"/>
          <c:w val="0.62059912313765953"/>
          <c:h val="0.81750478494157208"/>
        </c:manualLayout>
      </c:layout>
      <c:pieChart>
        <c:varyColors val="1"/>
        <c:ser>
          <c:idx val="0"/>
          <c:order val="0"/>
          <c:tx>
            <c:strRef>
              <c:f>Foglio1!$B$1</c:f>
              <c:strCache>
                <c:ptCount val="1"/>
                <c:pt idx="0">
                  <c:v>Colonna1</c:v>
                </c:pt>
              </c:strCache>
            </c:strRef>
          </c:tx>
          <c:dPt>
            <c:idx val="0"/>
            <c:spPr>
              <a:solidFill>
                <a:schemeClr val="bg1">
                  <a:lumMod val="65000"/>
                </a:schemeClr>
              </a:solidFill>
            </c:spPr>
          </c:dPt>
          <c:dLbls>
            <c:dLbl>
              <c:idx val="0"/>
              <c:layout>
                <c:manualLayout>
                  <c:x val="0.21311290439860883"/>
                  <c:y val="3.9423164217188736E-2"/>
                </c:manualLayout>
              </c:layout>
              <c:showCatName val="1"/>
              <c:showPercent val="1"/>
            </c:dLbl>
            <c:dLbl>
              <c:idx val="1"/>
              <c:layout>
                <c:manualLayout>
                  <c:x val="-0.30405058584718203"/>
                  <c:y val="-0.63093693434574361"/>
                </c:manualLayout>
              </c:layout>
              <c:showCatName val="1"/>
              <c:showPercent val="1"/>
            </c:dLbl>
            <c:numFmt formatCode="0.0%" sourceLinked="0"/>
            <c:txPr>
              <a:bodyPr/>
              <a:lstStyle/>
              <a:p>
                <a:pPr>
                  <a:defRPr sz="900"/>
                </a:pPr>
                <a:endParaRPr lang="it-IT"/>
              </a:p>
            </c:txPr>
            <c:showCatName val="1"/>
            <c:showPercent val="1"/>
            <c:showLeaderLines val="1"/>
          </c:dLbls>
          <c:cat>
            <c:strRef>
              <c:f>Foglio1!$A$2:$A$3</c:f>
              <c:strCache>
                <c:ptCount val="2"/>
                <c:pt idx="0">
                  <c:v>SI</c:v>
                </c:pt>
                <c:pt idx="1">
                  <c:v>NO</c:v>
                </c:pt>
              </c:strCache>
            </c:strRef>
          </c:cat>
          <c:val>
            <c:numRef>
              <c:f>Foglio1!$B$2:$B$3</c:f>
              <c:numCache>
                <c:formatCode>0.0%</c:formatCode>
                <c:ptCount val="2"/>
                <c:pt idx="0">
                  <c:v>4.8000000000000001E-2</c:v>
                </c:pt>
                <c:pt idx="1">
                  <c:v>0.95200000000000062</c:v>
                </c:pt>
              </c:numCache>
            </c:numRef>
          </c:val>
        </c:ser>
        <c:firstSliceAng val="0"/>
      </c:pie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8797253521110046E-2"/>
          <c:y val="0.10383403226272571"/>
          <c:w val="0.74332263690385059"/>
          <c:h val="0.82683634340928192"/>
        </c:manualLayout>
      </c:layout>
      <c:doughnut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1.4696757613476824E-2"/>
                  <c:y val="8.5825987860509392E-2"/>
                </c:manualLayout>
              </c:layout>
              <c:showCatName val="1"/>
              <c:showPercent val="1"/>
            </c:dLbl>
            <c:dLbl>
              <c:idx val="1"/>
              <c:layout>
                <c:manualLayout>
                  <c:x val="-8.2518697213443803E-3"/>
                  <c:y val="-0.14295397465087348"/>
                </c:manualLayout>
              </c:layout>
              <c:showCatName val="1"/>
              <c:showPercent val="1"/>
            </c:dLbl>
            <c:numFmt formatCode="0.0%" sourceLinked="0"/>
            <c:txPr>
              <a:bodyPr/>
              <a:lstStyle/>
              <a:p>
                <a:pPr>
                  <a:defRPr sz="700"/>
                </a:pPr>
                <a:endParaRPr lang="it-IT"/>
              </a:p>
            </c:txPr>
            <c:showCatName val="1"/>
            <c:showPercent val="1"/>
            <c:showLeaderLines val="1"/>
          </c:dLbls>
          <c:cat>
            <c:strRef>
              <c:f>Foglio1!$A$2:$A$3</c:f>
              <c:strCache>
                <c:ptCount val="2"/>
                <c:pt idx="0">
                  <c:v>CAMBIEREBBERO</c:v>
                </c:pt>
                <c:pt idx="1">
                  <c:v>RIMAREBBERO UGUALI</c:v>
                </c:pt>
              </c:strCache>
            </c:strRef>
          </c:cat>
          <c:val>
            <c:numRef>
              <c:f>Foglio1!$B$2:$B$3</c:f>
              <c:numCache>
                <c:formatCode>General</c:formatCode>
                <c:ptCount val="2"/>
                <c:pt idx="0">
                  <c:v>37.700000000000003</c:v>
                </c:pt>
                <c:pt idx="1">
                  <c:v>62.3</c:v>
                </c:pt>
              </c:numCache>
            </c:numRef>
          </c:val>
        </c:ser>
        <c:firstSliceAng val="0"/>
        <c:holeSize val="50"/>
      </c:doughnut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057885651177841"/>
          <c:y val="0.17706688046897212"/>
          <c:w val="0.62059912313765953"/>
          <c:h val="0.81750478494157208"/>
        </c:manualLayout>
      </c:layout>
      <c:pie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4.2398161454445533E-2"/>
                  <c:y val="-0.34544588318187675"/>
                </c:manualLayout>
              </c:layout>
              <c:numFmt formatCode="0.0%" sourceLinked="0"/>
              <c:spPr/>
              <c:txPr>
                <a:bodyPr/>
                <a:lstStyle/>
                <a:p>
                  <a:pPr>
                    <a:defRPr sz="900"/>
                  </a:pPr>
                  <a:endParaRPr lang="it-IT"/>
                </a:p>
              </c:txPr>
              <c:showCatName val="1"/>
              <c:showPercent val="1"/>
            </c:dLbl>
            <c:dLbl>
              <c:idx val="1"/>
              <c:layout>
                <c:manualLayout>
                  <c:x val="-5.5713360546634914E-2"/>
                  <c:y val="6.3567386820943858E-2"/>
                </c:manualLayout>
              </c:layout>
              <c:numFmt formatCode="0.0%" sourceLinked="0"/>
              <c:spPr/>
              <c:txPr>
                <a:bodyPr/>
                <a:lstStyle/>
                <a:p>
                  <a:pPr>
                    <a:defRPr sz="900"/>
                  </a:pPr>
                  <a:endParaRPr lang="it-IT"/>
                </a:p>
              </c:txPr>
              <c:showCatName val="1"/>
              <c:showPercent val="1"/>
            </c:dLbl>
            <c:txPr>
              <a:bodyPr/>
              <a:lstStyle/>
              <a:p>
                <a:pPr>
                  <a:defRPr sz="900"/>
                </a:pPr>
                <a:endParaRPr lang="it-IT"/>
              </a:p>
            </c:txPr>
            <c:showCatName val="1"/>
            <c:showPercent val="1"/>
            <c:showLeaderLines val="1"/>
          </c:dLbls>
          <c:cat>
            <c:strRef>
              <c:f>Foglio1!$A$2:$A$3</c:f>
              <c:strCache>
                <c:ptCount val="2"/>
                <c:pt idx="0">
                  <c:v>SI</c:v>
                </c:pt>
                <c:pt idx="1">
                  <c:v>NO</c:v>
                </c:pt>
              </c:strCache>
            </c:strRef>
          </c:cat>
          <c:val>
            <c:numRef>
              <c:f>Foglio1!$B$2:$B$3</c:f>
              <c:numCache>
                <c:formatCode>General</c:formatCode>
                <c:ptCount val="2"/>
                <c:pt idx="0">
                  <c:v>65.900000000000006</c:v>
                </c:pt>
                <c:pt idx="1">
                  <c:v>34.1</c:v>
                </c:pt>
              </c:numCache>
            </c:numRef>
          </c:val>
        </c:ser>
        <c:firstSliceAng val="0"/>
      </c:pie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057885651177841"/>
          <c:y val="0.17706688046897223"/>
          <c:w val="0.62059912313765953"/>
          <c:h val="0.81750478494157208"/>
        </c:manualLayout>
      </c:layout>
      <c:doughnut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0.15857466768394238"/>
                  <c:y val="-0.16178525203525071"/>
                </c:manualLayout>
              </c:layout>
              <c:showCatName val="1"/>
              <c:showPercent val="1"/>
            </c:dLbl>
            <c:dLbl>
              <c:idx val="1"/>
              <c:layout>
                <c:manualLayout>
                  <c:x val="-0.10190452651901842"/>
                  <c:y val="-0.35452929129974126"/>
                </c:manualLayout>
              </c:layout>
              <c:showCatName val="1"/>
              <c:showPercent val="1"/>
            </c:dLbl>
            <c:numFmt formatCode="0.0%" sourceLinked="0"/>
            <c:txPr>
              <a:bodyPr/>
              <a:lstStyle/>
              <a:p>
                <a:pPr>
                  <a:defRPr sz="650"/>
                </a:pPr>
                <a:endParaRPr lang="it-IT"/>
              </a:p>
            </c:txPr>
            <c:showCatName val="1"/>
            <c:showPercent val="1"/>
            <c:showLeaderLines val="1"/>
          </c:dLbls>
          <c:cat>
            <c:strRef>
              <c:f>Foglio1!$A$2:$A$3</c:f>
              <c:strCache>
                <c:ptCount val="2"/>
                <c:pt idx="0">
                  <c:v>LO CAPIREBBE</c:v>
                </c:pt>
                <c:pt idx="1">
                  <c:v>LO VIVREBBE MALE</c:v>
                </c:pt>
              </c:strCache>
            </c:strRef>
          </c:cat>
          <c:val>
            <c:numRef>
              <c:f>Foglio1!$B$2:$B$3</c:f>
              <c:numCache>
                <c:formatCode>General</c:formatCode>
                <c:ptCount val="2"/>
                <c:pt idx="0">
                  <c:v>39.200000000000003</c:v>
                </c:pt>
                <c:pt idx="1">
                  <c:v>60.8</c:v>
                </c:pt>
              </c:numCache>
            </c:numRef>
          </c:val>
        </c:ser>
        <c:firstSliceAng val="0"/>
        <c:holeSize val="50"/>
      </c:doughnut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1.5772425464846265E-2"/>
          <c:y val="0.15949698344365867"/>
          <c:w val="0.96790829428116165"/>
          <c:h val="0.71881189340987295"/>
        </c:manualLayout>
      </c:layout>
      <c:barChart>
        <c:barDir val="col"/>
        <c:grouping val="clustered"/>
        <c:ser>
          <c:idx val="0"/>
          <c:order val="0"/>
          <c:tx>
            <c:strRef>
              <c:f>Foglio1!$B$1</c:f>
              <c:strCache>
                <c:ptCount val="1"/>
                <c:pt idx="0">
                  <c:v>Nord Ovest</c:v>
                </c:pt>
              </c:strCache>
            </c:strRef>
          </c:tx>
          <c:spPr>
            <a:solidFill>
              <a:schemeClr val="tx1">
                <a:lumMod val="85000"/>
                <a:lumOff val="15000"/>
              </a:schemeClr>
            </a:solidFill>
          </c:spPr>
          <c:dLbls>
            <c:txPr>
              <a:bodyPr/>
              <a:lstStyle/>
              <a:p>
                <a:pPr>
                  <a:defRPr sz="900"/>
                </a:pPr>
                <a:endParaRPr lang="it-IT"/>
              </a:p>
            </c:txPr>
            <c:showVal val="1"/>
          </c:dLbls>
          <c:cat>
            <c:strRef>
              <c:f>Foglio1!$A$2:$A$6</c:f>
              <c:strCache>
                <c:ptCount val="5"/>
                <c:pt idx="0">
                  <c:v>Solo Credito</c:v>
                </c:pt>
                <c:pt idx="1">
                  <c:v>Solo Debito</c:v>
                </c:pt>
                <c:pt idx="2">
                  <c:v>Solo Prepagata</c:v>
                </c:pt>
                <c:pt idx="3">
                  <c:v>Due Carte</c:v>
                </c:pt>
                <c:pt idx="4">
                  <c:v>Tutte e tre le carte</c:v>
                </c:pt>
              </c:strCache>
            </c:strRef>
          </c:cat>
          <c:val>
            <c:numRef>
              <c:f>Foglio1!$B$2:$B$6</c:f>
              <c:numCache>
                <c:formatCode>###0.0%</c:formatCode>
                <c:ptCount val="5"/>
                <c:pt idx="0">
                  <c:v>0.11152416356877323</c:v>
                </c:pt>
                <c:pt idx="1">
                  <c:v>0.41263940520446146</c:v>
                </c:pt>
                <c:pt idx="2">
                  <c:v>3.717472118959108E-2</c:v>
                </c:pt>
                <c:pt idx="3">
                  <c:v>0.38289962825278856</c:v>
                </c:pt>
                <c:pt idx="4">
                  <c:v>5.5762081784386769E-2</c:v>
                </c:pt>
              </c:numCache>
            </c:numRef>
          </c:val>
        </c:ser>
        <c:dLbls>
          <c:showVal val="1"/>
        </c:dLbls>
        <c:overlap val="-25"/>
        <c:axId val="87948672"/>
        <c:axId val="88118400"/>
      </c:barChart>
      <c:catAx>
        <c:axId val="87948672"/>
        <c:scaling>
          <c:orientation val="minMax"/>
        </c:scaling>
        <c:axPos val="b"/>
        <c:numFmt formatCode="General" sourceLinked="1"/>
        <c:majorTickMark val="none"/>
        <c:tickLblPos val="nextTo"/>
        <c:txPr>
          <a:bodyPr/>
          <a:lstStyle/>
          <a:p>
            <a:pPr>
              <a:defRPr sz="800"/>
            </a:pPr>
            <a:endParaRPr lang="it-IT"/>
          </a:p>
        </c:txPr>
        <c:crossAx val="88118400"/>
        <c:crosses val="autoZero"/>
        <c:auto val="1"/>
        <c:lblAlgn val="ctr"/>
        <c:lblOffset val="100"/>
      </c:catAx>
      <c:valAx>
        <c:axId val="88118400"/>
        <c:scaling>
          <c:orientation val="minMax"/>
        </c:scaling>
        <c:delete val="1"/>
        <c:axPos val="l"/>
        <c:numFmt formatCode="###0.0%" sourceLinked="1"/>
        <c:majorTickMark val="none"/>
        <c:tickLblPos val="none"/>
        <c:crossAx val="87948672"/>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1.5772425464846265E-2"/>
          <c:y val="0.15949698344365876"/>
          <c:w val="0.96790829428116165"/>
          <c:h val="0.7188118934098735"/>
        </c:manualLayout>
      </c:layout>
      <c:barChart>
        <c:barDir val="col"/>
        <c:grouping val="clustered"/>
        <c:ser>
          <c:idx val="0"/>
          <c:order val="0"/>
          <c:tx>
            <c:strRef>
              <c:f>Foglio1!$B$1</c:f>
              <c:strCache>
                <c:ptCount val="1"/>
                <c:pt idx="0">
                  <c:v>Centro</c:v>
                </c:pt>
              </c:strCache>
            </c:strRef>
          </c:tx>
          <c:spPr>
            <a:solidFill>
              <a:schemeClr val="bg1">
                <a:lumMod val="50000"/>
              </a:schemeClr>
            </a:solidFill>
          </c:spPr>
          <c:dLbls>
            <c:txPr>
              <a:bodyPr/>
              <a:lstStyle/>
              <a:p>
                <a:pPr>
                  <a:defRPr sz="900"/>
                </a:pPr>
                <a:endParaRPr lang="it-IT"/>
              </a:p>
            </c:txPr>
            <c:showVal val="1"/>
          </c:dLbls>
          <c:cat>
            <c:strRef>
              <c:f>Foglio1!$A$2:$A$6</c:f>
              <c:strCache>
                <c:ptCount val="5"/>
                <c:pt idx="0">
                  <c:v>Solo Credito</c:v>
                </c:pt>
                <c:pt idx="1">
                  <c:v>Solo Debito</c:v>
                </c:pt>
                <c:pt idx="2">
                  <c:v>Solo Prepagata</c:v>
                </c:pt>
                <c:pt idx="3">
                  <c:v>Due Carte</c:v>
                </c:pt>
                <c:pt idx="4">
                  <c:v>Tutte e tre le carte</c:v>
                </c:pt>
              </c:strCache>
            </c:strRef>
          </c:cat>
          <c:val>
            <c:numRef>
              <c:f>Foglio1!$B$2:$B$6</c:f>
              <c:numCache>
                <c:formatCode>###0.0%</c:formatCode>
                <c:ptCount val="5"/>
                <c:pt idx="0">
                  <c:v>0.11848341232227488</c:v>
                </c:pt>
                <c:pt idx="1">
                  <c:v>0.4834123222748824</c:v>
                </c:pt>
                <c:pt idx="2">
                  <c:v>4.7393364928910095E-2</c:v>
                </c:pt>
                <c:pt idx="3">
                  <c:v>0.25592417061611372</c:v>
                </c:pt>
                <c:pt idx="4">
                  <c:v>9.4786729857819968E-2</c:v>
                </c:pt>
              </c:numCache>
            </c:numRef>
          </c:val>
        </c:ser>
        <c:dLbls>
          <c:showVal val="1"/>
        </c:dLbls>
        <c:overlap val="-25"/>
        <c:axId val="88662784"/>
        <c:axId val="88664320"/>
      </c:barChart>
      <c:catAx>
        <c:axId val="88662784"/>
        <c:scaling>
          <c:orientation val="minMax"/>
        </c:scaling>
        <c:axPos val="b"/>
        <c:numFmt formatCode="General" sourceLinked="1"/>
        <c:majorTickMark val="none"/>
        <c:tickLblPos val="nextTo"/>
        <c:txPr>
          <a:bodyPr/>
          <a:lstStyle/>
          <a:p>
            <a:pPr>
              <a:defRPr sz="800"/>
            </a:pPr>
            <a:endParaRPr lang="it-IT"/>
          </a:p>
        </c:txPr>
        <c:crossAx val="88664320"/>
        <c:crosses val="autoZero"/>
        <c:auto val="1"/>
        <c:lblAlgn val="ctr"/>
        <c:lblOffset val="100"/>
      </c:catAx>
      <c:valAx>
        <c:axId val="88664320"/>
        <c:scaling>
          <c:orientation val="minMax"/>
        </c:scaling>
        <c:delete val="1"/>
        <c:axPos val="l"/>
        <c:numFmt formatCode="###0.0%" sourceLinked="1"/>
        <c:majorTickMark val="none"/>
        <c:tickLblPos val="none"/>
        <c:crossAx val="88662784"/>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2657585436366555E-3"/>
          <c:y val="0"/>
          <c:w val="0.96790829428116165"/>
          <c:h val="0.7188118934098735"/>
        </c:manualLayout>
      </c:layout>
      <c:barChart>
        <c:barDir val="col"/>
        <c:grouping val="clustered"/>
        <c:ser>
          <c:idx val="0"/>
          <c:order val="0"/>
          <c:tx>
            <c:strRef>
              <c:f>Foglio1!$B$1</c:f>
              <c:strCache>
                <c:ptCount val="1"/>
                <c:pt idx="0">
                  <c:v>Nord Est</c:v>
                </c:pt>
              </c:strCache>
            </c:strRef>
          </c:tx>
          <c:spPr>
            <a:solidFill>
              <a:srgbClr val="515450"/>
            </a:solidFill>
          </c:spPr>
          <c:dLbls>
            <c:txPr>
              <a:bodyPr/>
              <a:lstStyle/>
              <a:p>
                <a:pPr>
                  <a:defRPr sz="900"/>
                </a:pPr>
                <a:endParaRPr lang="it-IT"/>
              </a:p>
            </c:txPr>
            <c:showVal val="1"/>
          </c:dLbls>
          <c:cat>
            <c:strRef>
              <c:f>Foglio1!$A$2:$A$6</c:f>
              <c:strCache>
                <c:ptCount val="5"/>
                <c:pt idx="0">
                  <c:v>Solo Credito</c:v>
                </c:pt>
                <c:pt idx="1">
                  <c:v>Solo Debito</c:v>
                </c:pt>
                <c:pt idx="2">
                  <c:v>Solo Prepagata</c:v>
                </c:pt>
                <c:pt idx="3">
                  <c:v>Due Carte</c:v>
                </c:pt>
                <c:pt idx="4">
                  <c:v>Tutte e tre le carte</c:v>
                </c:pt>
              </c:strCache>
            </c:strRef>
          </c:cat>
          <c:val>
            <c:numRef>
              <c:f>Foglio1!$B$2:$B$6</c:f>
              <c:numCache>
                <c:formatCode>###0.0%</c:formatCode>
                <c:ptCount val="5"/>
                <c:pt idx="0">
                  <c:v>8.1730769230769246E-2</c:v>
                </c:pt>
                <c:pt idx="1">
                  <c:v>0.47115384615384631</c:v>
                </c:pt>
                <c:pt idx="2">
                  <c:v>3.3653846153846152E-2</c:v>
                </c:pt>
                <c:pt idx="3">
                  <c:v>0.34134615384615385</c:v>
                </c:pt>
                <c:pt idx="4">
                  <c:v>7.2115384615384623E-2</c:v>
                </c:pt>
              </c:numCache>
            </c:numRef>
          </c:val>
        </c:ser>
        <c:dLbls>
          <c:showVal val="1"/>
        </c:dLbls>
        <c:overlap val="-25"/>
        <c:axId val="88700416"/>
        <c:axId val="88701952"/>
      </c:barChart>
      <c:catAx>
        <c:axId val="88700416"/>
        <c:scaling>
          <c:orientation val="minMax"/>
        </c:scaling>
        <c:axPos val="b"/>
        <c:numFmt formatCode="General" sourceLinked="1"/>
        <c:majorTickMark val="none"/>
        <c:tickLblPos val="nextTo"/>
        <c:txPr>
          <a:bodyPr/>
          <a:lstStyle/>
          <a:p>
            <a:pPr>
              <a:defRPr sz="800"/>
            </a:pPr>
            <a:endParaRPr lang="it-IT"/>
          </a:p>
        </c:txPr>
        <c:crossAx val="88701952"/>
        <c:crosses val="autoZero"/>
        <c:auto val="1"/>
        <c:lblAlgn val="ctr"/>
        <c:lblOffset val="100"/>
      </c:catAx>
      <c:valAx>
        <c:axId val="88701952"/>
        <c:scaling>
          <c:orientation val="minMax"/>
        </c:scaling>
        <c:delete val="1"/>
        <c:axPos val="l"/>
        <c:numFmt formatCode="###0.0%" sourceLinked="1"/>
        <c:majorTickMark val="none"/>
        <c:tickLblPos val="none"/>
        <c:crossAx val="88700416"/>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1.5772425464846265E-2"/>
          <c:y val="0.15949698344365876"/>
          <c:w val="0.96790829428116165"/>
          <c:h val="0.7188118934098735"/>
        </c:manualLayout>
      </c:layout>
      <c:barChart>
        <c:barDir val="col"/>
        <c:grouping val="clustered"/>
        <c:ser>
          <c:idx val="0"/>
          <c:order val="0"/>
          <c:tx>
            <c:strRef>
              <c:f>Foglio1!$B$1</c:f>
              <c:strCache>
                <c:ptCount val="1"/>
                <c:pt idx="0">
                  <c:v>Sud e isole</c:v>
                </c:pt>
              </c:strCache>
            </c:strRef>
          </c:tx>
          <c:spPr>
            <a:solidFill>
              <a:srgbClr val="C3BDBB"/>
            </a:solidFill>
          </c:spPr>
          <c:dLbls>
            <c:txPr>
              <a:bodyPr/>
              <a:lstStyle/>
              <a:p>
                <a:pPr>
                  <a:defRPr sz="900"/>
                </a:pPr>
                <a:endParaRPr lang="it-IT"/>
              </a:p>
            </c:txPr>
            <c:showVal val="1"/>
          </c:dLbls>
          <c:cat>
            <c:strRef>
              <c:f>Foglio1!$A$2:$A$6</c:f>
              <c:strCache>
                <c:ptCount val="5"/>
                <c:pt idx="0">
                  <c:v>Solo Credito</c:v>
                </c:pt>
                <c:pt idx="1">
                  <c:v>Solo Debito</c:v>
                </c:pt>
                <c:pt idx="2">
                  <c:v>Solo Prepagata</c:v>
                </c:pt>
                <c:pt idx="3">
                  <c:v>Due Carte</c:v>
                </c:pt>
                <c:pt idx="4">
                  <c:v>Tutte e tre le carte</c:v>
                </c:pt>
              </c:strCache>
            </c:strRef>
          </c:cat>
          <c:val>
            <c:numRef>
              <c:f>Foglio1!$B$2:$B$6</c:f>
              <c:numCache>
                <c:formatCode>###0.0%</c:formatCode>
                <c:ptCount val="5"/>
                <c:pt idx="0">
                  <c:v>0.11538461538461539</c:v>
                </c:pt>
                <c:pt idx="1">
                  <c:v>0.46153846153846195</c:v>
                </c:pt>
                <c:pt idx="2">
                  <c:v>0.125</c:v>
                </c:pt>
                <c:pt idx="3">
                  <c:v>0.22756410256410281</c:v>
                </c:pt>
                <c:pt idx="4">
                  <c:v>7.0512820512820512E-2</c:v>
                </c:pt>
              </c:numCache>
            </c:numRef>
          </c:val>
        </c:ser>
        <c:dLbls>
          <c:showVal val="1"/>
        </c:dLbls>
        <c:overlap val="-25"/>
        <c:axId val="90073344"/>
        <c:axId val="90079232"/>
      </c:barChart>
      <c:catAx>
        <c:axId val="90073344"/>
        <c:scaling>
          <c:orientation val="minMax"/>
        </c:scaling>
        <c:axPos val="b"/>
        <c:numFmt formatCode="General" sourceLinked="1"/>
        <c:majorTickMark val="none"/>
        <c:tickLblPos val="nextTo"/>
        <c:txPr>
          <a:bodyPr/>
          <a:lstStyle/>
          <a:p>
            <a:pPr>
              <a:defRPr sz="800"/>
            </a:pPr>
            <a:endParaRPr lang="it-IT"/>
          </a:p>
        </c:txPr>
        <c:crossAx val="90079232"/>
        <c:crosses val="autoZero"/>
        <c:auto val="1"/>
        <c:lblAlgn val="ctr"/>
        <c:lblOffset val="100"/>
      </c:catAx>
      <c:valAx>
        <c:axId val="90079232"/>
        <c:scaling>
          <c:orientation val="minMax"/>
        </c:scaling>
        <c:delete val="1"/>
        <c:axPos val="l"/>
        <c:numFmt formatCode="###0.0%" sourceLinked="1"/>
        <c:majorTickMark val="none"/>
        <c:tickLblPos val="none"/>
        <c:crossAx val="90073344"/>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8057885651177841"/>
          <c:y val="0.17706688046897204"/>
          <c:w val="0.62059912313765953"/>
          <c:h val="0.81750478494157208"/>
        </c:manualLayout>
      </c:layout>
      <c:pie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3.7848909873628746E-2"/>
                  <c:y val="8.8197273692100925E-2"/>
                </c:manualLayout>
              </c:layout>
              <c:showCatName val="1"/>
              <c:showPercent val="1"/>
            </c:dLbl>
            <c:dLbl>
              <c:idx val="1"/>
              <c:layout>
                <c:manualLayout>
                  <c:x val="-4.2066247412727124E-2"/>
                  <c:y val="-0.6428122090131918"/>
                </c:manualLayout>
              </c:layout>
              <c:showCatName val="1"/>
              <c:showPercent val="1"/>
            </c:dLbl>
            <c:numFmt formatCode="0.0%" sourceLinked="0"/>
            <c:txPr>
              <a:bodyPr/>
              <a:lstStyle/>
              <a:p>
                <a:pPr>
                  <a:defRPr sz="900"/>
                </a:pPr>
                <a:endParaRPr lang="it-IT"/>
              </a:p>
            </c:txPr>
            <c:showCatName val="1"/>
            <c:showPercent val="1"/>
            <c:showLeaderLines val="1"/>
          </c:dLbls>
          <c:cat>
            <c:strRef>
              <c:f>Foglio1!$A$2:$A$3</c:f>
              <c:strCache>
                <c:ptCount val="2"/>
                <c:pt idx="0">
                  <c:v>SI</c:v>
                </c:pt>
                <c:pt idx="1">
                  <c:v>NO</c:v>
                </c:pt>
              </c:strCache>
            </c:strRef>
          </c:cat>
          <c:val>
            <c:numRef>
              <c:f>Foglio1!$B$2:$B$3</c:f>
              <c:numCache>
                <c:formatCode>General</c:formatCode>
                <c:ptCount val="2"/>
                <c:pt idx="0">
                  <c:v>18.899999999999999</c:v>
                </c:pt>
                <c:pt idx="1">
                  <c:v>81.099999999999994</c:v>
                </c:pt>
              </c:numCache>
            </c:numRef>
          </c:val>
        </c:ser>
        <c:firstSliceAng val="0"/>
      </c:pie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1.5772425464846265E-2"/>
          <c:y val="0.15949698344365859"/>
          <c:w val="0.96790829428116165"/>
          <c:h val="0.71881189340987239"/>
        </c:manualLayout>
      </c:layout>
      <c:barChart>
        <c:barDir val="col"/>
        <c:grouping val="clustered"/>
        <c:ser>
          <c:idx val="0"/>
          <c:order val="0"/>
          <c:tx>
            <c:strRef>
              <c:f>Foglio1!$B$1</c:f>
              <c:strCache>
                <c:ptCount val="1"/>
                <c:pt idx="0">
                  <c:v>18-35 ANNI</c:v>
                </c:pt>
              </c:strCache>
            </c:strRef>
          </c:tx>
          <c:spPr>
            <a:solidFill>
              <a:schemeClr val="tx2"/>
            </a:solidFill>
          </c:spPr>
          <c:dPt>
            <c:idx val="1"/>
            <c:spPr>
              <a:solidFill>
                <a:srgbClr val="CC0000"/>
              </a:solidFill>
            </c:spPr>
          </c:dPt>
          <c:dPt>
            <c:idx val="2"/>
            <c:spPr>
              <a:solidFill>
                <a:schemeClr val="accent3"/>
              </a:solidFill>
            </c:spPr>
          </c:dPt>
          <c:dLbls>
            <c:txPr>
              <a:bodyPr/>
              <a:lstStyle/>
              <a:p>
                <a:pPr>
                  <a:defRPr sz="900"/>
                </a:pPr>
                <a:endParaRPr lang="it-IT"/>
              </a:p>
            </c:txPr>
            <c:showVal val="1"/>
          </c:dLbls>
          <c:cat>
            <c:strRef>
              <c:f>Foglio1!$A$2:$A$4</c:f>
              <c:strCache>
                <c:ptCount val="3"/>
                <c:pt idx="0">
                  <c:v>VENDITA NORMALE</c:v>
                </c:pt>
                <c:pt idx="1">
                  <c:v>VENDITA PROMOZIONALE</c:v>
                </c:pt>
                <c:pt idx="2">
                  <c:v>SALDI</c:v>
                </c:pt>
              </c:strCache>
            </c:strRef>
          </c:cat>
          <c:val>
            <c:numRef>
              <c:f>Foglio1!$B$2:$B$4</c:f>
              <c:numCache>
                <c:formatCode>###0.0%</c:formatCode>
                <c:ptCount val="3"/>
                <c:pt idx="0">
                  <c:v>0.94199999999999995</c:v>
                </c:pt>
                <c:pt idx="1">
                  <c:v>2.5999999999999999E-2</c:v>
                </c:pt>
                <c:pt idx="2">
                  <c:v>0.11600000000000002</c:v>
                </c:pt>
              </c:numCache>
            </c:numRef>
          </c:val>
        </c:ser>
        <c:dLbls>
          <c:showVal val="1"/>
        </c:dLbls>
        <c:overlap val="-25"/>
        <c:axId val="90203264"/>
        <c:axId val="90204800"/>
      </c:barChart>
      <c:catAx>
        <c:axId val="90203264"/>
        <c:scaling>
          <c:orientation val="minMax"/>
        </c:scaling>
        <c:axPos val="b"/>
        <c:numFmt formatCode="General" sourceLinked="1"/>
        <c:majorTickMark val="none"/>
        <c:tickLblPos val="nextTo"/>
        <c:txPr>
          <a:bodyPr/>
          <a:lstStyle/>
          <a:p>
            <a:pPr>
              <a:defRPr sz="900"/>
            </a:pPr>
            <a:endParaRPr lang="it-IT"/>
          </a:p>
        </c:txPr>
        <c:crossAx val="90204800"/>
        <c:crosses val="autoZero"/>
        <c:auto val="1"/>
        <c:lblAlgn val="ctr"/>
        <c:lblOffset val="100"/>
      </c:catAx>
      <c:valAx>
        <c:axId val="90204800"/>
        <c:scaling>
          <c:orientation val="minMax"/>
        </c:scaling>
        <c:delete val="1"/>
        <c:axPos val="l"/>
        <c:numFmt formatCode="###0.0%" sourceLinked="1"/>
        <c:majorTickMark val="none"/>
        <c:tickLblPos val="none"/>
        <c:crossAx val="90203264"/>
        <c:crosses val="autoZero"/>
        <c:crossBetween val="between"/>
      </c:valAx>
    </c:plotArea>
    <c:plotVisOnly val="1"/>
    <c:dispBlanksAs val="gap"/>
  </c:chart>
  <c:txPr>
    <a:bodyPr/>
    <a:lstStyle/>
    <a:p>
      <a:pPr>
        <a:defRPr sz="1800">
          <a:latin typeface="Helvetica" pitchFamily="34" charset="0"/>
          <a:cs typeface="Helvetica" pitchFamily="34" charset="0"/>
        </a:defRPr>
      </a:pPr>
      <a:endParaRPr lang="it-IT"/>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8797253521110046E-2"/>
          <c:y val="0.10383403226272571"/>
          <c:w val="0.74332263690385092"/>
          <c:h val="0.82683634340928192"/>
        </c:manualLayout>
      </c:layout>
      <c:doughnutChart>
        <c:varyColors val="1"/>
        <c:ser>
          <c:idx val="0"/>
          <c:order val="0"/>
          <c:tx>
            <c:strRef>
              <c:f>Foglio1!$B$1</c:f>
              <c:strCache>
                <c:ptCount val="1"/>
                <c:pt idx="0">
                  <c:v>SESSO</c:v>
                </c:pt>
              </c:strCache>
            </c:strRef>
          </c:tx>
          <c:dPt>
            <c:idx val="0"/>
            <c:spPr>
              <a:solidFill>
                <a:schemeClr val="bg1">
                  <a:lumMod val="65000"/>
                </a:schemeClr>
              </a:solidFill>
            </c:spPr>
          </c:dPt>
          <c:dLbls>
            <c:dLbl>
              <c:idx val="0"/>
              <c:layout>
                <c:manualLayout>
                  <c:x val="1.2036350793283041E-2"/>
                  <c:y val="2.8031435637754412E-2"/>
                </c:manualLayout>
              </c:layout>
              <c:showCatName val="1"/>
              <c:showPercent val="1"/>
            </c:dLbl>
            <c:dLbl>
              <c:idx val="1"/>
              <c:layout>
                <c:manualLayout>
                  <c:x val="-0.10402651524832079"/>
                  <c:y val="-0.16424670441715186"/>
                </c:manualLayout>
              </c:layout>
              <c:showCatName val="1"/>
              <c:showPercent val="1"/>
            </c:dLbl>
            <c:numFmt formatCode="0.0%" sourceLinked="0"/>
            <c:txPr>
              <a:bodyPr/>
              <a:lstStyle/>
              <a:p>
                <a:pPr>
                  <a:defRPr sz="900"/>
                </a:pPr>
                <a:endParaRPr lang="it-IT"/>
              </a:p>
            </c:txPr>
            <c:showCatName val="1"/>
            <c:showPercent val="1"/>
            <c:showLeaderLines val="1"/>
          </c:dLbls>
          <c:cat>
            <c:strRef>
              <c:f>Foglio1!$A$2:$A$3</c:f>
              <c:strCache>
                <c:ptCount val="2"/>
                <c:pt idx="0">
                  <c:v>SI</c:v>
                </c:pt>
                <c:pt idx="1">
                  <c:v>NO</c:v>
                </c:pt>
              </c:strCache>
            </c:strRef>
          </c:cat>
          <c:val>
            <c:numRef>
              <c:f>Foglio1!$B$2:$B$3</c:f>
              <c:numCache>
                <c:formatCode>General</c:formatCode>
                <c:ptCount val="2"/>
                <c:pt idx="0">
                  <c:v>22.2</c:v>
                </c:pt>
                <c:pt idx="1">
                  <c:v>77.8</c:v>
                </c:pt>
              </c:numCache>
            </c:numRef>
          </c:val>
        </c:ser>
        <c:firstSliceAng val="0"/>
        <c:holeSize val="50"/>
      </c:doughnutChart>
    </c:plotArea>
    <c:plotVisOnly val="1"/>
    <c:dispBlanksAs val="zero"/>
  </c:chart>
  <c:txPr>
    <a:bodyPr/>
    <a:lstStyle/>
    <a:p>
      <a:pPr>
        <a:defRPr sz="1800">
          <a:latin typeface="Helvetica" pitchFamily="34" charset="0"/>
          <a:cs typeface="Helvetica" pitchFamily="34" charset="0"/>
        </a:defRPr>
      </a:pPr>
      <a:endParaRPr lang="it-IT"/>
    </a:p>
  </c:txPr>
  <c:externalData r:id="rId1"/>
</c:chartSpace>
</file>

<file path=ppt/drawings/drawing1.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698659"/>
          <a:ext cx="0" cy="0"/>
          <a:chOff x="0" y="698659"/>
          <a:chExt cx="0" cy="0"/>
        </a:xfrm>
      </cdr:grpSpPr>
    </cdr:grpSp>
  </cdr:relSizeAnchor>
</c:userShapes>
</file>

<file path=ppt/drawings/drawing2.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642766"/>
          <a:ext cx="0" cy="0"/>
          <a:chOff x="0" y="642766"/>
          <a:chExt cx="0" cy="0"/>
        </a:xfrm>
      </cdr:grpSpPr>
    </cdr:grpSp>
  </cdr:relSizeAnchor>
</c:userShapes>
</file>

<file path=ppt/drawings/drawing3.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642766"/>
          <a:ext cx="0" cy="0"/>
          <a:chOff x="0" y="642766"/>
          <a:chExt cx="0" cy="0"/>
        </a:xfrm>
      </cdr:grpSpPr>
    </cdr:grpSp>
  </cdr:relSizeAnchor>
</c:userShapes>
</file>

<file path=ppt/drawings/drawing4.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642766"/>
          <a:ext cx="0" cy="0"/>
          <a:chOff x="0" y="642766"/>
          <a:chExt cx="0" cy="0"/>
        </a:xfrm>
      </cdr:grpSpPr>
    </cdr:grpSp>
  </cdr:relSizeAnchor>
</c:userShapes>
</file>

<file path=ppt/drawings/drawing5.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642766"/>
          <a:ext cx="0" cy="0"/>
          <a:chOff x="0" y="642766"/>
          <a:chExt cx="0" cy="0"/>
        </a:xfrm>
      </cdr:grpSpPr>
    </cdr:grpSp>
  </cdr:relSizeAnchor>
</c:userShapes>
</file>

<file path=ppt/drawings/drawing6.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670713"/>
          <a:ext cx="0" cy="0"/>
          <a:chOff x="0" y="670713"/>
          <a:chExt cx="0" cy="0"/>
        </a:xfrm>
      </cdr:grpSpPr>
    </cdr:grpSp>
  </cdr:relSizeAnchor>
</c:userShapes>
</file>

<file path=ppt/drawings/drawing7.xml><?xml version="1.0" encoding="utf-8"?>
<c:userShapes xmlns:c="http://schemas.openxmlformats.org/drawingml/2006/chart">
  <cdr:relSizeAnchor xmlns:cdr="http://schemas.openxmlformats.org/drawingml/2006/chartDrawing">
    <cdr:from>
      <cdr:x>0</cdr:x>
      <cdr:y>0.38809</cdr:y>
    </cdr:from>
    <cdr:to>
      <cdr:x>0</cdr:x>
      <cdr:y>0.38809</cdr:y>
    </cdr:to>
    <cdr:grpSp>
      <cdr:nvGrpSpPr>
        <cdr:cNvPr id="2" name="Gruppo 1"/>
        <cdr:cNvGrpSpPr/>
      </cdr:nvGrpSpPr>
      <cdr:grpSpPr>
        <a:xfrm xmlns:a="http://schemas.openxmlformats.org/drawingml/2006/main">
          <a:off x="0" y="578165"/>
          <a:ext cx="0" cy="0"/>
          <a:chOff x="0" y="578165"/>
          <a:chExt cx="0" cy="0"/>
        </a:xfrm>
      </cdr:grpSpPr>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037D8BEA-12C6-AB4F-B984-E5FC9652CF30}" type="datetimeFigureOut">
              <a:rPr lang="en-US" smtClean="0"/>
              <a:pPr/>
              <a:t>12/6/2013</a:t>
            </a:fld>
            <a:endParaRPr lang="en-US" dirty="0"/>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1AFB725C-0AB1-8743-B102-17E32B85215F}" type="slidenum">
              <a:rPr lang="en-US" smtClean="0"/>
              <a:pPr/>
              <a:t>‹N›</a:t>
            </a:fld>
            <a:endParaRPr lang="en-US" dirty="0"/>
          </a:p>
        </p:txBody>
      </p:sp>
    </p:spTree>
    <p:extLst>
      <p:ext uri="{BB962C8B-B14F-4D97-AF65-F5344CB8AC3E}">
        <p14:creationId xmlns:p14="http://schemas.microsoft.com/office/powerpoint/2010/main" xmlns="" val="2491278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Candara"/>
              </a:defRPr>
            </a:lvl1pPr>
          </a:lstStyle>
          <a:p>
            <a:endParaRPr lang="en-US"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Candara"/>
              </a:defRPr>
            </a:lvl1pPr>
          </a:lstStyle>
          <a:p>
            <a:fld id="{B2D01ED6-7FBC-B649-9127-FB00B2B7D2E0}" type="datetimeFigureOut">
              <a:rPr lang="en-US" smtClean="0"/>
              <a:pPr/>
              <a:t>12/6/2013</a:t>
            </a:fld>
            <a:endParaRPr lang="en-US"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Candara"/>
              </a:defRPr>
            </a:lvl1pPr>
          </a:lstStyle>
          <a:p>
            <a:endParaRPr lang="en-US"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Candara"/>
              </a:defRPr>
            </a:lvl1pPr>
          </a:lstStyle>
          <a:p>
            <a:fld id="{21729CCB-ECDF-E043-9F7E-6CE5F6E66859}" type="slidenum">
              <a:rPr lang="en-US" smtClean="0"/>
              <a:pPr/>
              <a:t>‹N›</a:t>
            </a:fld>
            <a:endParaRPr lang="en-US" dirty="0"/>
          </a:p>
        </p:txBody>
      </p:sp>
    </p:spTree>
    <p:extLst>
      <p:ext uri="{BB962C8B-B14F-4D97-AF65-F5344CB8AC3E}">
        <p14:creationId xmlns:p14="http://schemas.microsoft.com/office/powerpoint/2010/main" xmlns="" val="3538666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ndara"/>
        <a:ea typeface="+mn-ea"/>
        <a:cs typeface="+mn-cs"/>
      </a:defRPr>
    </a:lvl1pPr>
    <a:lvl2pPr marL="457200" algn="l" defTabSz="457200" rtl="0" eaLnBrk="1" latinLnBrk="0" hangingPunct="1">
      <a:defRPr sz="1200" kern="1200">
        <a:solidFill>
          <a:schemeClr val="tx1"/>
        </a:solidFill>
        <a:latin typeface="Candara"/>
        <a:ea typeface="+mn-ea"/>
        <a:cs typeface="+mn-cs"/>
      </a:defRPr>
    </a:lvl2pPr>
    <a:lvl3pPr marL="914400" algn="l" defTabSz="457200" rtl="0" eaLnBrk="1" latinLnBrk="0" hangingPunct="1">
      <a:defRPr sz="1200" kern="1200">
        <a:solidFill>
          <a:schemeClr val="tx1"/>
        </a:solidFill>
        <a:latin typeface="Candara"/>
        <a:ea typeface="+mn-ea"/>
        <a:cs typeface="+mn-cs"/>
      </a:defRPr>
    </a:lvl3pPr>
    <a:lvl4pPr marL="1371600" algn="l" defTabSz="457200" rtl="0" eaLnBrk="1" latinLnBrk="0" hangingPunct="1">
      <a:defRPr sz="1200" kern="1200">
        <a:solidFill>
          <a:schemeClr val="tx1"/>
        </a:solidFill>
        <a:latin typeface="Candara"/>
        <a:ea typeface="+mn-ea"/>
        <a:cs typeface="+mn-cs"/>
      </a:defRPr>
    </a:lvl4pPr>
    <a:lvl5pPr marL="1828800" algn="l" defTabSz="457200" rtl="0" eaLnBrk="1" latinLnBrk="0" hangingPunct="1">
      <a:defRPr sz="1200" kern="1200">
        <a:solidFill>
          <a:schemeClr val="tx1"/>
        </a:solidFill>
        <a:latin typeface="Candar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1729CCB-ECDF-E043-9F7E-6CE5F6E66859}"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32719"/>
          </a:xfrm>
          <a:prstGeom prst="rect">
            <a:avLst/>
          </a:prstGeom>
        </p:spPr>
        <p:txBody>
          <a:bodyPr/>
          <a:lstStyle>
            <a:lvl1pPr algn="l">
              <a:defRPr sz="2200" b="1">
                <a:latin typeface="Helvetica"/>
                <a:cs typeface="Helvetica"/>
              </a:defRPr>
            </a:lvl1pPr>
          </a:lstStyle>
          <a:p>
            <a:r>
              <a:rPr lang="it-IT" dirty="0" smtClean="0"/>
              <a:t>Fare clic per modificare stile</a:t>
            </a:r>
            <a:endParaRPr lang="it-IT" dirty="0"/>
          </a:p>
        </p:txBody>
      </p:sp>
      <p:pic>
        <p:nvPicPr>
          <p:cNvPr id="3" name="Picture 6"/>
          <p:cNvPicPr>
            <a:picLocks noChangeAspect="1"/>
          </p:cNvPicPr>
          <p:nvPr userDrawn="1"/>
        </p:nvPicPr>
        <p:blipFill>
          <a:blip r:embed="rId2">
            <a:duotone>
              <a:prstClr val="black"/>
              <a:schemeClr val="accent2">
                <a:tint val="45000"/>
                <a:satMod val="400000"/>
              </a:schemeClr>
            </a:duotone>
            <a:lum bright="-15000" contrast="42000"/>
          </a:blip>
          <a:stretch>
            <a:fillRect/>
          </a:stretch>
        </p:blipFill>
        <p:spPr>
          <a:xfrm>
            <a:off x="182692" y="366618"/>
            <a:ext cx="274508" cy="253392"/>
          </a:xfrm>
          <a:prstGeom prst="rect">
            <a:avLst/>
          </a:prstGeom>
        </p:spPr>
      </p:pic>
    </p:spTree>
    <p:extLst>
      <p:ext uri="{BB962C8B-B14F-4D97-AF65-F5344CB8AC3E}">
        <p14:creationId xmlns:p14="http://schemas.microsoft.com/office/powerpoint/2010/main" xmlns="" val="195845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32719"/>
          </a:xfrm>
          <a:prstGeom prst="rect">
            <a:avLst/>
          </a:prstGeom>
        </p:spPr>
        <p:txBody>
          <a:bodyPr/>
          <a:lstStyle>
            <a:lvl1pPr algn="l">
              <a:defRPr sz="2200" b="1">
                <a:latin typeface="Helvetica"/>
                <a:cs typeface="Helvetica"/>
              </a:defRPr>
            </a:lvl1pPr>
          </a:lstStyle>
          <a:p>
            <a:r>
              <a:rPr lang="it-IT" dirty="0" smtClean="0"/>
              <a:t>Fare clic per modificare stile</a:t>
            </a:r>
            <a:endParaRPr lang="it-IT" dirty="0"/>
          </a:p>
        </p:txBody>
      </p:sp>
      <p:pic>
        <p:nvPicPr>
          <p:cNvPr id="3" name="Picture 6"/>
          <p:cNvPicPr>
            <a:picLocks noChangeAspect="1"/>
          </p:cNvPicPr>
          <p:nvPr userDrawn="1"/>
        </p:nvPicPr>
        <p:blipFill>
          <a:blip r:embed="rId2">
            <a:duotone>
              <a:prstClr val="black"/>
              <a:schemeClr val="accent2">
                <a:tint val="45000"/>
                <a:satMod val="400000"/>
              </a:schemeClr>
            </a:duotone>
            <a:lum bright="-15000" contrast="42000"/>
          </a:blip>
          <a:stretch>
            <a:fillRect/>
          </a:stretch>
        </p:blipFill>
        <p:spPr>
          <a:xfrm>
            <a:off x="182692" y="366618"/>
            <a:ext cx="274508" cy="253392"/>
          </a:xfrm>
          <a:prstGeom prst="rect">
            <a:avLst/>
          </a:prstGeom>
        </p:spPr>
      </p:pic>
    </p:spTree>
    <p:extLst>
      <p:ext uri="{BB962C8B-B14F-4D97-AF65-F5344CB8AC3E}">
        <p14:creationId xmlns:p14="http://schemas.microsoft.com/office/powerpoint/2010/main" xmlns="" val="178733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uo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32719"/>
          </a:xfrm>
          <a:prstGeom prst="rect">
            <a:avLst/>
          </a:prstGeom>
        </p:spPr>
        <p:txBody>
          <a:bodyPr/>
          <a:lstStyle>
            <a:lvl1pPr algn="l">
              <a:defRPr sz="2200" b="1">
                <a:latin typeface="Helvetica"/>
                <a:cs typeface="Helvetica"/>
              </a:defRPr>
            </a:lvl1pPr>
          </a:lstStyle>
          <a:p>
            <a:r>
              <a:rPr lang="it-IT" dirty="0" smtClean="0"/>
              <a:t>Fare clic per modificare stile</a:t>
            </a:r>
            <a:endParaRPr lang="it-IT" dirty="0"/>
          </a:p>
        </p:txBody>
      </p:sp>
      <p:pic>
        <p:nvPicPr>
          <p:cNvPr id="3" name="Picture 6"/>
          <p:cNvPicPr>
            <a:picLocks noChangeAspect="1"/>
          </p:cNvPicPr>
          <p:nvPr userDrawn="1"/>
        </p:nvPicPr>
        <p:blipFill>
          <a:blip r:embed="rId2">
            <a:duotone>
              <a:prstClr val="black"/>
              <a:schemeClr val="accent2">
                <a:tint val="45000"/>
                <a:satMod val="400000"/>
              </a:schemeClr>
            </a:duotone>
            <a:lum bright="-15000" contrast="42000"/>
          </a:blip>
          <a:stretch>
            <a:fillRect/>
          </a:stretch>
        </p:blipFill>
        <p:spPr>
          <a:xfrm>
            <a:off x="182692" y="366618"/>
            <a:ext cx="274508" cy="253392"/>
          </a:xfrm>
          <a:prstGeom prst="rect">
            <a:avLst/>
          </a:prstGeom>
        </p:spPr>
      </p:pic>
    </p:spTree>
    <p:extLst>
      <p:ext uri="{BB962C8B-B14F-4D97-AF65-F5344CB8AC3E}">
        <p14:creationId xmlns:p14="http://schemas.microsoft.com/office/powerpoint/2010/main" xmlns="" val="178733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47098" y="117475"/>
            <a:ext cx="7976088" cy="647700"/>
          </a:xfrm>
          <a:prstGeom prst="rect">
            <a:avLst/>
          </a:prstGeom>
        </p:spPr>
        <p:txBody>
          <a:bodyPr/>
          <a:lstStyle>
            <a:lvl1pPr>
              <a:defRPr sz="3200">
                <a:latin typeface="Helvetica" pitchFamily="34" charset="0"/>
                <a:cs typeface="Helvetica" pitchFamily="34" charset="0"/>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182692" y="1062318"/>
            <a:ext cx="8776670" cy="5174970"/>
          </a:xfrm>
          <a:prstGeom prst="rect">
            <a:avLst/>
          </a:prstGeom>
        </p:spPr>
        <p:txBody>
          <a:bodyPr/>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Rectangle 5"/>
          <p:cNvSpPr>
            <a:spLocks noGrp="1" noChangeArrowheads="1"/>
          </p:cNvSpPr>
          <p:nvPr>
            <p:ph type="ftr" sz="quarter" idx="11"/>
          </p:nvPr>
        </p:nvSpPr>
        <p:spPr>
          <a:xfrm>
            <a:off x="3124200" y="6308726"/>
            <a:ext cx="2895600" cy="360363"/>
          </a:xfrm>
          <a:prstGeom prst="rect">
            <a:avLst/>
          </a:prstGeom>
          <a:ln/>
        </p:spPr>
        <p:txBody>
          <a:bodyPr/>
          <a:lstStyle>
            <a:lvl1pPr>
              <a:defRPr/>
            </a:lvl1pPr>
          </a:lstStyle>
          <a:p>
            <a:pPr>
              <a:defRPr/>
            </a:pPr>
            <a:endParaRPr lang="it-IT" dirty="0"/>
          </a:p>
        </p:txBody>
      </p:sp>
      <p:sp>
        <p:nvSpPr>
          <p:cNvPr id="6" name="Rectangle 39"/>
          <p:cNvSpPr>
            <a:spLocks noGrp="1" noChangeArrowheads="1"/>
          </p:cNvSpPr>
          <p:nvPr>
            <p:ph type="sldNum" sz="quarter" idx="12"/>
          </p:nvPr>
        </p:nvSpPr>
        <p:spPr>
          <a:xfrm>
            <a:off x="6825762" y="6237288"/>
            <a:ext cx="2133600" cy="476250"/>
          </a:xfrm>
          <a:prstGeom prst="rect">
            <a:avLst/>
          </a:prstGeom>
          <a:ln/>
        </p:spPr>
        <p:txBody>
          <a:bodyPr/>
          <a:lstStyle>
            <a:lvl1pPr>
              <a:defRPr/>
            </a:lvl1pPr>
          </a:lstStyle>
          <a:p>
            <a:pPr>
              <a:defRPr/>
            </a:pPr>
            <a:endParaRPr lang="it-IT"/>
          </a:p>
          <a:p>
            <a:pPr>
              <a:defRPr/>
            </a:pPr>
            <a:endParaRPr lang="it-IT"/>
          </a:p>
          <a:p>
            <a:pPr>
              <a:defRPr/>
            </a:pPr>
            <a:fld id="{3EDCD363-B768-4D34-8D13-1ACD93C469C4}" type="slidenum">
              <a:rPr lang="it-IT"/>
              <a:pPr>
                <a:defRPr/>
              </a:pPr>
              <a:t>‹N›</a:t>
            </a:fld>
            <a:endParaRPr lang="it-IT"/>
          </a:p>
        </p:txBody>
      </p:sp>
      <p:pic>
        <p:nvPicPr>
          <p:cNvPr id="7" name="Picture 6"/>
          <p:cNvPicPr>
            <a:picLocks noChangeAspect="1"/>
          </p:cNvPicPr>
          <p:nvPr userDrawn="1"/>
        </p:nvPicPr>
        <p:blipFill>
          <a:blip r:embed="rId2">
            <a:duotone>
              <a:prstClr val="black"/>
              <a:schemeClr val="accent2">
                <a:tint val="45000"/>
                <a:satMod val="400000"/>
              </a:schemeClr>
            </a:duotone>
            <a:lum bright="-15000" contrast="42000"/>
          </a:blip>
          <a:stretch>
            <a:fillRect/>
          </a:stretch>
        </p:blipFill>
        <p:spPr>
          <a:xfrm>
            <a:off x="182692" y="366618"/>
            <a:ext cx="274508" cy="25339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olo verticale e testo">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Candara"/>
            </a:endParaRPr>
          </a:p>
        </p:txBody>
      </p:sp>
    </p:spTree>
    <p:extLst>
      <p:ext uri="{BB962C8B-B14F-4D97-AF65-F5344CB8AC3E}">
        <p14:creationId xmlns:p14="http://schemas.microsoft.com/office/powerpoint/2010/main" xmlns="" val="1687762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0"/>
          <p:cNvSpPr txBox="1"/>
          <p:nvPr userDrawn="1"/>
        </p:nvSpPr>
        <p:spPr>
          <a:xfrm>
            <a:off x="4332720" y="6485950"/>
            <a:ext cx="478560" cy="307777"/>
          </a:xfrm>
          <a:prstGeom prst="rect">
            <a:avLst/>
          </a:prstGeom>
          <a:noFill/>
        </p:spPr>
        <p:txBody>
          <a:bodyPr wrap="square" rtlCol="0">
            <a:spAutoFit/>
          </a:bodyPr>
          <a:lstStyle/>
          <a:p>
            <a:fld id="{604C172C-A692-0448-8A0E-8BF074BD0FC0}" type="slidenum">
              <a:rPr lang="en-US" sz="1400" smtClean="0">
                <a:solidFill>
                  <a:srgbClr val="A6A6A6"/>
                </a:solidFill>
                <a:latin typeface="Helvetica"/>
                <a:cs typeface="Helvetica"/>
              </a:rPr>
              <a:pPr/>
              <a:t>‹N›</a:t>
            </a:fld>
            <a:endParaRPr lang="en-US" dirty="0">
              <a:solidFill>
                <a:srgbClr val="A6A6A6"/>
              </a:solidFill>
              <a:latin typeface="Helvetica"/>
              <a:cs typeface="Helvetica"/>
            </a:endParaRPr>
          </a:p>
        </p:txBody>
      </p:sp>
      <p:sp>
        <p:nvSpPr>
          <p:cNvPr id="10" name="Rettangolo 9"/>
          <p:cNvSpPr/>
          <p:nvPr userDrawn="1"/>
        </p:nvSpPr>
        <p:spPr>
          <a:xfrm>
            <a:off x="6624595" y="6378357"/>
            <a:ext cx="2433292" cy="384721"/>
          </a:xfrm>
          <a:prstGeom prst="rect">
            <a:avLst/>
          </a:prstGeom>
        </p:spPr>
        <p:txBody>
          <a:bodyPr wrap="square">
            <a:spAutoFit/>
          </a:bodyPr>
          <a:lstStyle/>
          <a:p>
            <a:pPr marL="0" indent="0" algn="r" rtl="0" fontAlgn="base">
              <a:lnSpc>
                <a:spcPct val="95000"/>
              </a:lnSpc>
              <a:spcBef>
                <a:spcPct val="0"/>
              </a:spcBef>
              <a:spcAft>
                <a:spcPct val="0"/>
              </a:spcAft>
            </a:pPr>
            <a:r>
              <a:rPr lang="en-US" sz="1000" kern="1200" dirty="0" smtClean="0">
                <a:solidFill>
                  <a:srgbClr val="A6A6A6"/>
                </a:solidFill>
                <a:latin typeface="Helvetica"/>
                <a:ea typeface="+mn-ea"/>
                <a:cs typeface="Helvetica"/>
              </a:rPr>
              <a:t>©2013 FSI</a:t>
            </a:r>
          </a:p>
          <a:p>
            <a:pPr marL="0" indent="0" algn="r" rtl="0" fontAlgn="base">
              <a:lnSpc>
                <a:spcPct val="95000"/>
              </a:lnSpc>
              <a:spcBef>
                <a:spcPct val="0"/>
              </a:spcBef>
              <a:spcAft>
                <a:spcPct val="0"/>
              </a:spcAft>
            </a:pPr>
            <a:r>
              <a:rPr lang="en-US" sz="1000" kern="1200" dirty="0" smtClean="0">
                <a:solidFill>
                  <a:srgbClr val="A6A6A6"/>
                </a:solidFill>
                <a:latin typeface="Helvetica"/>
                <a:ea typeface="+mn-ea"/>
                <a:cs typeface="Helvetica"/>
              </a:rPr>
              <a:t>Proprietary and Confidential</a:t>
            </a:r>
            <a:endParaRPr lang="en-US" sz="1000" kern="1200" dirty="0">
              <a:solidFill>
                <a:srgbClr val="A6A6A6"/>
              </a:solidFill>
              <a:latin typeface="Helvetica"/>
              <a:ea typeface="+mn-ea"/>
              <a:cs typeface="Helvetica"/>
            </a:endParaRPr>
          </a:p>
        </p:txBody>
      </p:sp>
      <p:cxnSp>
        <p:nvCxnSpPr>
          <p:cNvPr id="12" name="Connettore 1 14"/>
          <p:cNvCxnSpPr/>
          <p:nvPr userDrawn="1"/>
        </p:nvCxnSpPr>
        <p:spPr>
          <a:xfrm>
            <a:off x="0" y="851112"/>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Connettore 1 14"/>
          <p:cNvCxnSpPr/>
          <p:nvPr userDrawn="1"/>
        </p:nvCxnSpPr>
        <p:spPr>
          <a:xfrm>
            <a:off x="0" y="6319156"/>
            <a:ext cx="9144000"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11"/>
          <p:cNvPicPr>
            <a:picLocks noChangeAspect="1"/>
          </p:cNvPicPr>
          <p:nvPr userDrawn="1"/>
        </p:nvPicPr>
        <p:blipFill>
          <a:blip r:embed="rId7"/>
          <a:stretch>
            <a:fillRect/>
          </a:stretch>
        </p:blipFill>
        <p:spPr>
          <a:xfrm>
            <a:off x="316812" y="6374736"/>
            <a:ext cx="797966" cy="402453"/>
          </a:xfrm>
          <a:prstGeom prst="rect">
            <a:avLst/>
          </a:prstGeom>
        </p:spPr>
      </p:pic>
      <p:sp>
        <p:nvSpPr>
          <p:cNvPr id="8" name="Segnaposto titolo 7"/>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Tree>
    <p:extLst>
      <p:ext uri="{BB962C8B-B14F-4D97-AF65-F5344CB8AC3E}">
        <p14:creationId xmlns:p14="http://schemas.microsoft.com/office/powerpoint/2010/main" xmlns="" val="5056093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1" r:id="rId3"/>
    <p:sldLayoutId id="2147483680" r:id="rId4"/>
    <p:sldLayoutId id="214748368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chart" Target="../charts/chart14.xml"/><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una.pini\Desktop\CARTE2.jpg"/>
          <p:cNvPicPr>
            <a:picLocks noChangeAspect="1" noChangeArrowheads="1"/>
          </p:cNvPicPr>
          <p:nvPr/>
        </p:nvPicPr>
        <p:blipFill>
          <a:blip r:embed="rId2"/>
          <a:srcRect/>
          <a:stretch>
            <a:fillRect/>
          </a:stretch>
        </p:blipFill>
        <p:spPr bwMode="auto">
          <a:xfrm>
            <a:off x="0" y="0"/>
            <a:ext cx="9144000" cy="4935979"/>
          </a:xfrm>
          <a:prstGeom prst="rect">
            <a:avLst/>
          </a:prstGeom>
          <a:noFill/>
        </p:spPr>
      </p:pic>
      <p:pic>
        <p:nvPicPr>
          <p:cNvPr id="4" name="Immagine 3" descr="Logo_FSI_2013.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94130" y="5910679"/>
            <a:ext cx="1428595" cy="758135"/>
          </a:xfrm>
          <a:prstGeom prst="rect">
            <a:avLst/>
          </a:prstGeom>
        </p:spPr>
      </p:pic>
      <p:pic>
        <p:nvPicPr>
          <p:cNvPr id="1027" name="Picture 3" descr="C:\Users\luna.pini\mdcLUNA\logo mdc 2012\logo scelto mdc\mdc logo 2012.jpg"/>
          <p:cNvPicPr>
            <a:picLocks noChangeAspect="1" noChangeArrowheads="1"/>
          </p:cNvPicPr>
          <p:nvPr/>
        </p:nvPicPr>
        <p:blipFill>
          <a:blip r:embed="rId4"/>
          <a:srcRect/>
          <a:stretch>
            <a:fillRect/>
          </a:stretch>
        </p:blipFill>
        <p:spPr bwMode="auto">
          <a:xfrm>
            <a:off x="3800365" y="4935979"/>
            <a:ext cx="2190531" cy="1922021"/>
          </a:xfrm>
          <a:prstGeom prst="rect">
            <a:avLst/>
          </a:prstGeom>
          <a:noFill/>
        </p:spPr>
      </p:pic>
      <p:sp>
        <p:nvSpPr>
          <p:cNvPr id="6" name="Rettangolo 5"/>
          <p:cNvSpPr/>
          <p:nvPr/>
        </p:nvSpPr>
        <p:spPr>
          <a:xfrm>
            <a:off x="7594130" y="5541347"/>
            <a:ext cx="1464312" cy="369332"/>
          </a:xfrm>
          <a:prstGeom prst="rect">
            <a:avLst/>
          </a:prstGeom>
        </p:spPr>
        <p:txBody>
          <a:bodyPr wrap="none">
            <a:spAutoFit/>
          </a:bodyPr>
          <a:lstStyle/>
          <a:p>
            <a:r>
              <a:rPr lang="it-IT" b="1" i="1" dirty="0" smtClean="0"/>
              <a:t>realizzato da </a:t>
            </a:r>
            <a:endParaRPr lang="it-IT"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9"/>
          <p:cNvGrpSpPr/>
          <p:nvPr/>
        </p:nvGrpSpPr>
        <p:grpSpPr>
          <a:xfrm>
            <a:off x="250619" y="1083166"/>
            <a:ext cx="8545511" cy="4114999"/>
            <a:chOff x="333081" y="-1971067"/>
            <a:chExt cx="9254910" cy="4163702"/>
          </a:xfrm>
        </p:grpSpPr>
        <p:sp>
          <p:nvSpPr>
            <p:cNvPr id="11" name="CasellaDiTesto 10"/>
            <p:cNvSpPr txBox="1"/>
            <p:nvPr/>
          </p:nvSpPr>
          <p:spPr>
            <a:xfrm>
              <a:off x="370705" y="-1971067"/>
              <a:ext cx="9217286" cy="646331"/>
            </a:xfrm>
            <a:prstGeom prst="rect">
              <a:avLst/>
            </a:prstGeom>
            <a:noFill/>
          </p:spPr>
          <p:txBody>
            <a:bodyPr wrap="square" rtlCol="0">
              <a:spAutoFit/>
            </a:bodyPr>
            <a:lstStyle/>
            <a:p>
              <a:pPr algn="l"/>
              <a:r>
                <a:rPr lang="it-IT" sz="1200" b="1" dirty="0">
                  <a:latin typeface="Helvetica" pitchFamily="34" charset="0"/>
                  <a:cs typeface="Helvetica" pitchFamily="34" charset="0"/>
                </a:rPr>
                <a:t>8</a:t>
              </a:r>
              <a:r>
                <a:rPr lang="it-IT" sz="1200" b="1" dirty="0" smtClean="0">
                  <a:latin typeface="Helvetica" pitchFamily="34" charset="0"/>
                  <a:cs typeface="Helvetica" pitchFamily="34" charset="0"/>
                </a:rPr>
                <a:t>. La Commissione Europea ritiene che, se i commercianti avranno una riduzione dei loro costi, essi diminuiranno il costo che applicano ai loro prodotti e servizi pagati dal consumatore. Secondo Lei, il commerciante passerà questa riduzione ai consumatori o terrà i prezzi invariati?</a:t>
              </a:r>
            </a:p>
          </p:txBody>
        </p:sp>
        <p:grpSp>
          <p:nvGrpSpPr>
            <p:cNvPr id="5" name="Gruppo 7"/>
            <p:cNvGrpSpPr/>
            <p:nvPr/>
          </p:nvGrpSpPr>
          <p:grpSpPr>
            <a:xfrm>
              <a:off x="333081" y="-1324736"/>
              <a:ext cx="9166992" cy="3517371"/>
              <a:chOff x="333081" y="-1108706"/>
              <a:chExt cx="9166992" cy="3517371"/>
            </a:xfrm>
          </p:grpSpPr>
          <p:graphicFrame>
            <p:nvGraphicFramePr>
              <p:cNvPr id="17" name="Grafico 16"/>
              <p:cNvGraphicFramePr/>
              <p:nvPr>
                <p:extLst>
                  <p:ext uri="{D42A27DB-BD31-4B8C-83A1-F6EECF244321}">
                    <p14:modId xmlns:p14="http://schemas.microsoft.com/office/powerpoint/2010/main" xmlns="" val="3160547220"/>
                  </p:ext>
                </p:extLst>
              </p:nvPr>
            </p:nvGraphicFramePr>
            <p:xfrm>
              <a:off x="2815302" y="-1108706"/>
              <a:ext cx="4091372" cy="3517371"/>
            </p:xfrm>
            <a:graphic>
              <a:graphicData uri="http://schemas.openxmlformats.org/drawingml/2006/chart">
                <c:chart xmlns:c="http://schemas.openxmlformats.org/drawingml/2006/chart" xmlns:r="http://schemas.openxmlformats.org/officeDocument/2006/relationships" r:id="rId2"/>
              </a:graphicData>
            </a:graphic>
          </p:graphicFrame>
          <p:sp>
            <p:nvSpPr>
              <p:cNvPr id="18" name="CasellaDiTesto 17"/>
              <p:cNvSpPr txBox="1"/>
              <p:nvPr/>
            </p:nvSpPr>
            <p:spPr>
              <a:xfrm>
                <a:off x="6475653" y="1624853"/>
                <a:ext cx="3024420" cy="707886"/>
              </a:xfrm>
              <a:prstGeom prst="rect">
                <a:avLst/>
              </a:prstGeom>
              <a:noFill/>
            </p:spPr>
            <p:txBody>
              <a:bodyPr wrap="square" rtlCol="0">
                <a:spAutoFit/>
              </a:bodyPr>
              <a:lstStyle/>
              <a:p>
                <a:r>
                  <a:rPr lang="it-IT" sz="1000" dirty="0" smtClean="0">
                    <a:latin typeface="Helvetica" pitchFamily="34" charset="0"/>
                    <a:cs typeface="Helvetica" pitchFamily="34" charset="0"/>
                  </a:rPr>
                  <a:t>Sono uomini tra i 18-35 anni che vivono o nel Sudo- Isole e che possiedono solo la carta di debito.</a:t>
                </a:r>
              </a:p>
              <a:p>
                <a:endParaRPr lang="it-IT" sz="1000" dirty="0">
                  <a:latin typeface="Helvetica" pitchFamily="34" charset="0"/>
                  <a:cs typeface="Helvetica" pitchFamily="34" charset="0"/>
                </a:endParaRPr>
              </a:p>
            </p:txBody>
          </p:sp>
          <p:sp>
            <p:nvSpPr>
              <p:cNvPr id="19" name="CasellaDiTesto 18"/>
              <p:cNvSpPr txBox="1"/>
              <p:nvPr/>
            </p:nvSpPr>
            <p:spPr>
              <a:xfrm>
                <a:off x="333081" y="1638300"/>
                <a:ext cx="3312460" cy="400110"/>
              </a:xfrm>
              <a:prstGeom prst="rect">
                <a:avLst/>
              </a:prstGeom>
              <a:noFill/>
            </p:spPr>
            <p:txBody>
              <a:bodyPr wrap="square" rtlCol="0">
                <a:spAutoFit/>
              </a:bodyPr>
              <a:lstStyle/>
              <a:p>
                <a:r>
                  <a:rPr lang="it-IT" sz="1000" dirty="0" smtClean="0">
                    <a:latin typeface="Helvetica" pitchFamily="34" charset="0"/>
                    <a:cs typeface="Helvetica" pitchFamily="34" charset="0"/>
                  </a:rPr>
                  <a:t>Sono donne tra i 18-35 anni che vivono nel Nord Est e che possiedono 3 delle tipologie di  carte.</a:t>
                </a:r>
              </a:p>
            </p:txBody>
          </p:sp>
        </p:grpSp>
      </p:grpSp>
      <p:graphicFrame>
        <p:nvGraphicFramePr>
          <p:cNvPr id="21" name="Tabella 20"/>
          <p:cNvGraphicFramePr>
            <a:graphicFrameLocks noGrp="1"/>
          </p:cNvGraphicFramePr>
          <p:nvPr>
            <p:extLst>
              <p:ext uri="{D42A27DB-BD31-4B8C-83A1-F6EECF244321}">
                <p14:modId xmlns:p14="http://schemas.microsoft.com/office/powerpoint/2010/main" xmlns="" val="2790266892"/>
              </p:ext>
            </p:extLst>
          </p:nvPr>
        </p:nvGraphicFramePr>
        <p:xfrm>
          <a:off x="379826" y="5050542"/>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90.1%</a:t>
                      </a:r>
                      <a:endParaRPr lang="it-IT" sz="1000" b="0" dirty="0"/>
                    </a:p>
                  </a:txBody>
                  <a:tcPr marL="84406" marR="84406"/>
                </a:tc>
              </a:tr>
              <a:tr h="195833">
                <a:tc>
                  <a:txBody>
                    <a:bodyPr/>
                    <a:lstStyle/>
                    <a:p>
                      <a:r>
                        <a:rPr lang="it-IT" sz="1000" b="0" dirty="0" smtClean="0"/>
                        <a:t>18-35 anni</a:t>
                      </a:r>
                      <a:endParaRPr lang="it-IT" sz="1000" b="0" dirty="0"/>
                    </a:p>
                  </a:txBody>
                  <a:tcPr marL="84406" marR="84406"/>
                </a:tc>
                <a:tc>
                  <a:txBody>
                    <a:bodyPr/>
                    <a:lstStyle/>
                    <a:p>
                      <a:r>
                        <a:rPr lang="it-IT" sz="1000" b="0" dirty="0" smtClean="0"/>
                        <a:t>91.3%</a:t>
                      </a:r>
                      <a:endParaRPr lang="it-IT" sz="1000" b="0" dirty="0"/>
                    </a:p>
                  </a:txBody>
                  <a:tcPr marL="84406" marR="84406"/>
                </a:tc>
              </a:tr>
              <a:tr h="195833">
                <a:tc>
                  <a:txBody>
                    <a:bodyPr/>
                    <a:lstStyle/>
                    <a:p>
                      <a:r>
                        <a:rPr lang="it-IT" sz="1000" b="0" dirty="0" smtClean="0"/>
                        <a:t>Nord Est</a:t>
                      </a:r>
                      <a:endParaRPr lang="it-IT" sz="1000" b="0" dirty="0"/>
                    </a:p>
                  </a:txBody>
                  <a:tcPr marL="84406" marR="84406"/>
                </a:tc>
                <a:tc>
                  <a:txBody>
                    <a:bodyPr/>
                    <a:lstStyle/>
                    <a:p>
                      <a:r>
                        <a:rPr lang="it-IT" sz="1000" b="0" dirty="0" smtClean="0"/>
                        <a:t>91.8%</a:t>
                      </a:r>
                      <a:endParaRPr lang="it-IT" sz="1000" b="0" dirty="0"/>
                    </a:p>
                  </a:txBody>
                  <a:tcPr marL="84406" marR="84406"/>
                </a:tc>
              </a:tr>
              <a:tr h="195833">
                <a:tc>
                  <a:txBody>
                    <a:bodyPr/>
                    <a:lstStyle/>
                    <a:p>
                      <a:r>
                        <a:rPr lang="it-IT" sz="1000" b="0" dirty="0" smtClean="0"/>
                        <a:t>Possessori</a:t>
                      </a:r>
                      <a:r>
                        <a:rPr lang="it-IT" sz="1000" b="0" baseline="0" dirty="0" smtClean="0"/>
                        <a:t> di 3 carte</a:t>
                      </a:r>
                      <a:endParaRPr lang="it-IT" sz="1000" b="0" dirty="0"/>
                    </a:p>
                  </a:txBody>
                  <a:tcPr marL="84406" marR="84406"/>
                </a:tc>
                <a:tc>
                  <a:txBody>
                    <a:bodyPr/>
                    <a:lstStyle/>
                    <a:p>
                      <a:r>
                        <a:rPr lang="it-IT" sz="1000" b="0" dirty="0" smtClean="0"/>
                        <a:t>91.7%</a:t>
                      </a:r>
                      <a:endParaRPr lang="it-IT" sz="1000" b="0" dirty="0"/>
                    </a:p>
                  </a:txBody>
                  <a:tcPr marL="84406" marR="84406"/>
                </a:tc>
              </a:tr>
            </a:tbl>
          </a:graphicData>
        </a:graphic>
      </p:graphicFrame>
      <p:graphicFrame>
        <p:nvGraphicFramePr>
          <p:cNvPr id="24" name="Tabella 23"/>
          <p:cNvGraphicFramePr>
            <a:graphicFrameLocks noGrp="1"/>
          </p:cNvGraphicFramePr>
          <p:nvPr>
            <p:extLst>
              <p:ext uri="{D42A27DB-BD31-4B8C-83A1-F6EECF244321}">
                <p14:modId xmlns:p14="http://schemas.microsoft.com/office/powerpoint/2010/main" xmlns="" val="327675702"/>
              </p:ext>
            </p:extLst>
          </p:nvPr>
        </p:nvGraphicFramePr>
        <p:xfrm>
          <a:off x="6050656" y="5050542"/>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11.4%</a:t>
                      </a:r>
                      <a:endParaRPr lang="it-IT" sz="1000" b="0" dirty="0"/>
                    </a:p>
                  </a:txBody>
                  <a:tcPr marL="84406" marR="84406"/>
                </a:tc>
              </a:tr>
              <a:tr h="195833">
                <a:tc>
                  <a:txBody>
                    <a:bodyPr/>
                    <a:lstStyle/>
                    <a:p>
                      <a:r>
                        <a:rPr lang="it-IT" sz="1000" b="0" dirty="0" smtClean="0"/>
                        <a:t>36-55 anni</a:t>
                      </a:r>
                      <a:endParaRPr lang="it-IT" sz="1000" b="0" dirty="0"/>
                    </a:p>
                  </a:txBody>
                  <a:tcPr marL="84406" marR="84406"/>
                </a:tc>
                <a:tc>
                  <a:txBody>
                    <a:bodyPr/>
                    <a:lstStyle/>
                    <a:p>
                      <a:r>
                        <a:rPr lang="it-IT" sz="1000" b="0" dirty="0" smtClean="0"/>
                        <a:t>11.5%</a:t>
                      </a:r>
                      <a:endParaRPr lang="it-IT" sz="1000" b="0" dirty="0"/>
                    </a:p>
                  </a:txBody>
                  <a:tcPr marL="84406" marR="84406"/>
                </a:tc>
              </a:tr>
              <a:tr h="195833">
                <a:tc>
                  <a:txBody>
                    <a:bodyPr/>
                    <a:lstStyle/>
                    <a:p>
                      <a:r>
                        <a:rPr lang="it-IT" sz="1000" b="0" dirty="0" smtClean="0"/>
                        <a:t>Sud</a:t>
                      </a:r>
                      <a:r>
                        <a:rPr lang="it-IT" sz="1000" b="0" baseline="0" dirty="0" smtClean="0"/>
                        <a:t> e Isole</a:t>
                      </a:r>
                      <a:endParaRPr lang="it-IT" sz="1000" b="0" dirty="0"/>
                    </a:p>
                  </a:txBody>
                  <a:tcPr marL="84406" marR="84406"/>
                </a:tc>
                <a:tc>
                  <a:txBody>
                    <a:bodyPr/>
                    <a:lstStyle/>
                    <a:p>
                      <a:r>
                        <a:rPr lang="it-IT" sz="1000" b="0" dirty="0" smtClean="0"/>
                        <a:t>11.5%</a:t>
                      </a:r>
                      <a:endParaRPr lang="it-IT" sz="1000" b="0" dirty="0"/>
                    </a:p>
                  </a:txBody>
                  <a:tcPr marL="84406" marR="84406"/>
                </a:tc>
              </a:tr>
              <a:tr h="195833">
                <a:tc>
                  <a:txBody>
                    <a:bodyPr/>
                    <a:lstStyle/>
                    <a:p>
                      <a:r>
                        <a:rPr lang="it-IT" sz="1000" b="0" dirty="0" smtClean="0"/>
                        <a:t>Solo Carta di Debito </a:t>
                      </a:r>
                      <a:endParaRPr lang="it-IT" sz="1000" b="0" dirty="0"/>
                    </a:p>
                  </a:txBody>
                  <a:tcPr marL="84406" marR="84406"/>
                </a:tc>
                <a:tc>
                  <a:txBody>
                    <a:bodyPr/>
                    <a:lstStyle/>
                    <a:p>
                      <a:r>
                        <a:rPr lang="it-IT" sz="1000" b="0" dirty="0" smtClean="0"/>
                        <a:t>11.6%</a:t>
                      </a:r>
                      <a:endParaRPr lang="it-IT" sz="1000" b="0" dirty="0"/>
                    </a:p>
                  </a:txBody>
                  <a:tcPr marL="84406" marR="84406"/>
                </a:tc>
              </a:tr>
            </a:tbl>
          </a:graphicData>
        </a:graphic>
      </p:graphicFrame>
      <p:sp>
        <p:nvSpPr>
          <p:cNvPr id="25" name="Titolo 24"/>
          <p:cNvSpPr>
            <a:spLocks noGrp="1"/>
          </p:cNvSpPr>
          <p:nvPr>
            <p:ph type="title"/>
          </p:nvPr>
        </p:nvSpPr>
        <p:spPr/>
        <p:txBody>
          <a:bodyPr/>
          <a:lstStyle/>
          <a:p>
            <a:r>
              <a:rPr lang="it-IT" dirty="0" err="1" smtClean="0"/>
              <a:t>Intercharge</a:t>
            </a:r>
            <a:r>
              <a:rPr lang="it-IT" dirty="0" smtClean="0"/>
              <a:t> </a:t>
            </a:r>
            <a:r>
              <a:rPr lang="it-IT" dirty="0" err="1" smtClean="0"/>
              <a:t>Fee</a:t>
            </a:r>
            <a:endParaRPr lang="it-IT" dirty="0"/>
          </a:p>
        </p:txBody>
      </p:sp>
      <p:pic>
        <p:nvPicPr>
          <p:cNvPr id="12"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p:cNvSpPr txBox="1"/>
          <p:nvPr/>
        </p:nvSpPr>
        <p:spPr>
          <a:xfrm>
            <a:off x="165095" y="822685"/>
            <a:ext cx="8508258" cy="646331"/>
          </a:xfrm>
          <a:prstGeom prst="rect">
            <a:avLst/>
          </a:prstGeom>
          <a:noFill/>
        </p:spPr>
        <p:txBody>
          <a:bodyPr wrap="square" rtlCol="0">
            <a:spAutoFit/>
          </a:bodyPr>
          <a:lstStyle/>
          <a:p>
            <a:pPr algn="l"/>
            <a:r>
              <a:rPr lang="it-IT" sz="1200" b="1" dirty="0">
                <a:latin typeface="Helvetica" pitchFamily="34" charset="0"/>
                <a:cs typeface="Helvetica" pitchFamily="34" charset="0"/>
              </a:rPr>
              <a:t>9</a:t>
            </a:r>
            <a:r>
              <a:rPr lang="it-IT" sz="1200" b="1" dirty="0" smtClean="0">
                <a:latin typeface="Helvetica" pitchFamily="34" charset="0"/>
                <a:cs typeface="Helvetica" pitchFamily="34" charset="0"/>
              </a:rPr>
              <a:t>. È probabile che l’introduzione di questo prezzo massimo determini minore entrate alle banche. Queste perdite dovranno essere colmate. Pensa che ci possa essere il rischio che questi maggiori costi di gestione vengano recuperati attraverso i consumatori magari aumentando la quota annuale della carta?</a:t>
            </a:r>
          </a:p>
        </p:txBody>
      </p:sp>
      <p:grpSp>
        <p:nvGrpSpPr>
          <p:cNvPr id="2" name="Gruppo 7"/>
          <p:cNvGrpSpPr/>
          <p:nvPr/>
        </p:nvGrpSpPr>
        <p:grpSpPr>
          <a:xfrm>
            <a:off x="168426" y="971987"/>
            <a:ext cx="6568550" cy="4057213"/>
            <a:chOff x="182452" y="1268699"/>
            <a:chExt cx="7115936" cy="4057213"/>
          </a:xfrm>
        </p:grpSpPr>
        <p:graphicFrame>
          <p:nvGraphicFramePr>
            <p:cNvPr id="15" name="Grafico 14"/>
            <p:cNvGraphicFramePr/>
            <p:nvPr/>
          </p:nvGraphicFramePr>
          <p:xfrm>
            <a:off x="2782413" y="1268699"/>
            <a:ext cx="4515975" cy="4057213"/>
          </p:xfrm>
          <a:graphic>
            <a:graphicData uri="http://schemas.openxmlformats.org/drawingml/2006/chart">
              <c:chart xmlns:c="http://schemas.openxmlformats.org/drawingml/2006/chart" xmlns:r="http://schemas.openxmlformats.org/officeDocument/2006/relationships" r:id="rId2"/>
            </a:graphicData>
          </a:graphic>
        </p:graphicFrame>
        <p:sp>
          <p:nvSpPr>
            <p:cNvPr id="13" name="CasellaDiTesto 12"/>
            <p:cNvSpPr txBox="1"/>
            <p:nvPr/>
          </p:nvSpPr>
          <p:spPr>
            <a:xfrm>
              <a:off x="182452" y="1786217"/>
              <a:ext cx="3024423" cy="246221"/>
            </a:xfrm>
            <a:prstGeom prst="rect">
              <a:avLst/>
            </a:prstGeom>
            <a:noFill/>
          </p:spPr>
          <p:txBody>
            <a:bodyPr wrap="square" rtlCol="0">
              <a:spAutoFit/>
            </a:bodyPr>
            <a:lstStyle/>
            <a:p>
              <a:endParaRPr lang="it-IT" sz="1000" dirty="0" smtClean="0">
                <a:latin typeface="Helvetica" pitchFamily="34" charset="0"/>
                <a:cs typeface="Helvetica" pitchFamily="34" charset="0"/>
              </a:endParaRPr>
            </a:p>
          </p:txBody>
        </p:sp>
      </p:grpSp>
      <p:graphicFrame>
        <p:nvGraphicFramePr>
          <p:cNvPr id="20" name="Tabella 19"/>
          <p:cNvGraphicFramePr>
            <a:graphicFrameLocks noGrp="1"/>
          </p:cNvGraphicFramePr>
          <p:nvPr/>
        </p:nvGraphicFramePr>
        <p:xfrm>
          <a:off x="6369004" y="4593621"/>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Uomini </a:t>
                      </a:r>
                      <a:endParaRPr lang="it-IT" sz="1000" b="0" dirty="0"/>
                    </a:p>
                  </a:txBody>
                  <a:tcPr marL="84406" marR="84406"/>
                </a:tc>
                <a:tc>
                  <a:txBody>
                    <a:bodyPr/>
                    <a:lstStyle/>
                    <a:p>
                      <a:r>
                        <a:rPr lang="it-IT" sz="1000" b="0" dirty="0" smtClean="0"/>
                        <a:t>85.8%</a:t>
                      </a:r>
                      <a:endParaRPr lang="it-IT" sz="1000" b="0" dirty="0"/>
                    </a:p>
                  </a:txBody>
                  <a:tcPr marL="84406" marR="84406"/>
                </a:tc>
              </a:tr>
              <a:tr h="195833">
                <a:tc>
                  <a:txBody>
                    <a:bodyPr/>
                    <a:lstStyle/>
                    <a:p>
                      <a:r>
                        <a:rPr lang="it-IT" sz="1000" b="0" dirty="0" smtClean="0"/>
                        <a:t>18-35 anni </a:t>
                      </a:r>
                      <a:endParaRPr lang="it-IT" sz="1000" b="0" dirty="0"/>
                    </a:p>
                  </a:txBody>
                  <a:tcPr marL="84406" marR="84406"/>
                </a:tc>
                <a:tc>
                  <a:txBody>
                    <a:bodyPr/>
                    <a:lstStyle/>
                    <a:p>
                      <a:r>
                        <a:rPr lang="it-IT" sz="1000" b="0" dirty="0" smtClean="0"/>
                        <a:t>87.4%</a:t>
                      </a:r>
                      <a:endParaRPr lang="it-IT" sz="1000" b="0" dirty="0"/>
                    </a:p>
                  </a:txBody>
                  <a:tcPr marL="84406" marR="84406"/>
                </a:tc>
              </a:tr>
              <a:tr h="195833">
                <a:tc>
                  <a:txBody>
                    <a:bodyPr/>
                    <a:lstStyle/>
                    <a:p>
                      <a:r>
                        <a:rPr lang="it-IT" sz="1000" b="0" dirty="0" smtClean="0"/>
                        <a:t>Nord Ovest</a:t>
                      </a:r>
                      <a:endParaRPr lang="it-IT" sz="1000" b="0" dirty="0"/>
                    </a:p>
                  </a:txBody>
                  <a:tcPr marL="84406" marR="84406"/>
                </a:tc>
                <a:tc>
                  <a:txBody>
                    <a:bodyPr/>
                    <a:lstStyle/>
                    <a:p>
                      <a:r>
                        <a:rPr lang="it-IT" sz="1000" b="0" dirty="0" smtClean="0"/>
                        <a:t>86.2%</a:t>
                      </a:r>
                      <a:endParaRPr lang="it-IT" sz="1000" b="0" dirty="0"/>
                    </a:p>
                  </a:txBody>
                  <a:tcPr marL="84406" marR="84406"/>
                </a:tc>
              </a:tr>
              <a:tr h="195833">
                <a:tc>
                  <a:txBody>
                    <a:bodyPr/>
                    <a:lstStyle/>
                    <a:p>
                      <a:r>
                        <a:rPr lang="it-IT" sz="1000" b="0" dirty="0" smtClean="0"/>
                        <a:t>Solo Debito</a:t>
                      </a:r>
                      <a:endParaRPr lang="it-IT" sz="1000" b="0" dirty="0"/>
                    </a:p>
                  </a:txBody>
                  <a:tcPr marL="84406" marR="84406"/>
                </a:tc>
                <a:tc>
                  <a:txBody>
                    <a:bodyPr/>
                    <a:lstStyle/>
                    <a:p>
                      <a:r>
                        <a:rPr lang="it-IT" sz="1000" b="0" dirty="0" smtClean="0"/>
                        <a:t>86.8%</a:t>
                      </a:r>
                      <a:endParaRPr lang="it-IT" sz="1000" b="0" dirty="0"/>
                    </a:p>
                  </a:txBody>
                  <a:tcPr marL="84406" marR="84406"/>
                </a:tc>
              </a:tr>
            </a:tbl>
          </a:graphicData>
        </a:graphic>
      </p:graphicFrame>
      <p:graphicFrame>
        <p:nvGraphicFramePr>
          <p:cNvPr id="22" name="Tabella 21"/>
          <p:cNvGraphicFramePr>
            <a:graphicFrameLocks noGrp="1"/>
          </p:cNvGraphicFramePr>
          <p:nvPr/>
        </p:nvGraphicFramePr>
        <p:xfrm>
          <a:off x="273709" y="4580174"/>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16.0%</a:t>
                      </a:r>
                      <a:endParaRPr lang="it-IT" sz="1000" b="0" dirty="0"/>
                    </a:p>
                  </a:txBody>
                  <a:tcPr marL="84406" marR="84406"/>
                </a:tc>
              </a:tr>
              <a:tr h="195833">
                <a:tc>
                  <a:txBody>
                    <a:bodyPr/>
                    <a:lstStyle/>
                    <a:p>
                      <a:r>
                        <a:rPr lang="it-IT" sz="1000" b="0" dirty="0" smtClean="0"/>
                        <a:t>36-55 anni </a:t>
                      </a:r>
                      <a:endParaRPr lang="it-IT" sz="1000" b="0" dirty="0"/>
                    </a:p>
                  </a:txBody>
                  <a:tcPr marL="84406" marR="84406"/>
                </a:tc>
                <a:tc>
                  <a:txBody>
                    <a:bodyPr/>
                    <a:lstStyle/>
                    <a:p>
                      <a:r>
                        <a:rPr lang="it-IT" sz="1000" b="0" dirty="0" smtClean="0"/>
                        <a:t>16.2%</a:t>
                      </a:r>
                      <a:endParaRPr lang="it-IT" sz="1000" b="0" dirty="0"/>
                    </a:p>
                  </a:txBody>
                  <a:tcPr marL="84406" marR="84406"/>
                </a:tc>
              </a:tr>
              <a:tr h="195833">
                <a:tc>
                  <a:txBody>
                    <a:bodyPr/>
                    <a:lstStyle/>
                    <a:p>
                      <a:r>
                        <a:rPr lang="it-IT" sz="1000" b="0" dirty="0" smtClean="0"/>
                        <a:t>Nord Est</a:t>
                      </a:r>
                      <a:endParaRPr lang="it-IT" sz="1000" b="0" dirty="0"/>
                    </a:p>
                  </a:txBody>
                  <a:tcPr marL="84406" marR="84406"/>
                </a:tc>
                <a:tc>
                  <a:txBody>
                    <a:bodyPr/>
                    <a:lstStyle/>
                    <a:p>
                      <a:r>
                        <a:rPr lang="it-IT" sz="1000" b="0" dirty="0" smtClean="0"/>
                        <a:t>16.8%</a:t>
                      </a:r>
                      <a:endParaRPr lang="it-IT" sz="1000" b="0" dirty="0"/>
                    </a:p>
                  </a:txBody>
                  <a:tcPr marL="84406" marR="84406"/>
                </a:tc>
              </a:tr>
              <a:tr h="195833">
                <a:tc>
                  <a:txBody>
                    <a:bodyPr/>
                    <a:lstStyle/>
                    <a:p>
                      <a:r>
                        <a:rPr lang="it-IT" sz="1000" b="0" dirty="0" smtClean="0"/>
                        <a:t>Solo Prepagata</a:t>
                      </a:r>
                      <a:endParaRPr lang="it-IT" sz="1000" b="0" dirty="0"/>
                    </a:p>
                  </a:txBody>
                  <a:tcPr marL="84406" marR="84406"/>
                </a:tc>
                <a:tc>
                  <a:txBody>
                    <a:bodyPr/>
                    <a:lstStyle/>
                    <a:p>
                      <a:r>
                        <a:rPr lang="it-IT" sz="1000" b="0" dirty="0" smtClean="0"/>
                        <a:t>24.2%</a:t>
                      </a:r>
                      <a:endParaRPr lang="it-IT" sz="1000" b="0" dirty="0"/>
                    </a:p>
                  </a:txBody>
                  <a:tcPr marL="84406" marR="84406"/>
                </a:tc>
              </a:tr>
            </a:tbl>
          </a:graphicData>
        </a:graphic>
      </p:graphicFrame>
      <p:sp>
        <p:nvSpPr>
          <p:cNvPr id="25" name="Titolo 24"/>
          <p:cNvSpPr>
            <a:spLocks noGrp="1"/>
          </p:cNvSpPr>
          <p:nvPr>
            <p:ph type="title"/>
          </p:nvPr>
        </p:nvSpPr>
        <p:spPr>
          <a:xfrm>
            <a:off x="457200" y="274638"/>
            <a:ext cx="8229600" cy="532719"/>
          </a:xfrm>
        </p:spPr>
        <p:txBody>
          <a:bodyPr/>
          <a:lstStyle/>
          <a:p>
            <a:r>
              <a:rPr lang="it-IT" dirty="0" err="1" smtClean="0"/>
              <a:t>Interchange</a:t>
            </a:r>
            <a:r>
              <a:rPr lang="it-IT" dirty="0" smtClean="0"/>
              <a:t> </a:t>
            </a:r>
            <a:r>
              <a:rPr lang="it-IT" dirty="0" err="1" smtClean="0"/>
              <a:t>Fee</a:t>
            </a:r>
            <a:endParaRPr lang="it-IT" dirty="0"/>
          </a:p>
        </p:txBody>
      </p:sp>
      <p:sp>
        <p:nvSpPr>
          <p:cNvPr id="29" name="CasellaDiTesto 28"/>
          <p:cNvSpPr txBox="1"/>
          <p:nvPr/>
        </p:nvSpPr>
        <p:spPr>
          <a:xfrm>
            <a:off x="159548" y="3641025"/>
            <a:ext cx="2556758"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36-55 anni che vivono nel Nord Est e che possiedono  solo di carta prepagata.</a:t>
            </a:r>
          </a:p>
        </p:txBody>
      </p:sp>
      <p:sp>
        <p:nvSpPr>
          <p:cNvPr id="30" name="CasellaDiTesto 29"/>
          <p:cNvSpPr txBox="1"/>
          <p:nvPr/>
        </p:nvSpPr>
        <p:spPr>
          <a:xfrm>
            <a:off x="6306671" y="3618614"/>
            <a:ext cx="2670330"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18-35 anni che vivono nel Nord Ovest e che possiedono solo la carta di debito. </a:t>
            </a:r>
          </a:p>
        </p:txBody>
      </p:sp>
      <p:pic>
        <p:nvPicPr>
          <p:cNvPr id="11"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magine 44" descr="Schermata 2013-10-30 alle 19.10.42.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41918" y="3210075"/>
            <a:ext cx="651304" cy="696825"/>
          </a:xfrm>
          <a:prstGeom prst="rect">
            <a:avLst/>
          </a:prstGeom>
        </p:spPr>
      </p:pic>
      <p:graphicFrame>
        <p:nvGraphicFramePr>
          <p:cNvPr id="20" name="Tabella 19"/>
          <p:cNvGraphicFramePr>
            <a:graphicFrameLocks noGrp="1"/>
          </p:cNvGraphicFramePr>
          <p:nvPr/>
        </p:nvGraphicFramePr>
        <p:xfrm>
          <a:off x="7112964" y="4993453"/>
          <a:ext cx="1692869" cy="975360"/>
        </p:xfrm>
        <a:graphic>
          <a:graphicData uri="http://schemas.openxmlformats.org/drawingml/2006/table">
            <a:tbl>
              <a:tblPr firstRow="1" bandRow="1">
                <a:tableStyleId>{9D7B26C5-4107-4FEC-AEDC-1716B250A1EF}</a:tableStyleId>
              </a:tblPr>
              <a:tblGrid>
                <a:gridCol w="1189584"/>
                <a:gridCol w="503285"/>
              </a:tblGrid>
              <a:tr h="195833">
                <a:tc>
                  <a:txBody>
                    <a:bodyPr/>
                    <a:lstStyle/>
                    <a:p>
                      <a:r>
                        <a:rPr lang="it-IT" sz="1000" b="0" dirty="0" smtClean="0"/>
                        <a:t>Donna</a:t>
                      </a:r>
                      <a:endParaRPr lang="it-IT" sz="1000" b="0" dirty="0"/>
                    </a:p>
                  </a:txBody>
                  <a:tcPr marL="84406" marR="84406"/>
                </a:tc>
                <a:tc>
                  <a:txBody>
                    <a:bodyPr/>
                    <a:lstStyle/>
                    <a:p>
                      <a:r>
                        <a:rPr lang="it-IT" sz="1000" b="0" dirty="0" smtClean="0"/>
                        <a:t>2.0%</a:t>
                      </a:r>
                      <a:endParaRPr lang="it-IT" sz="1000" b="0" dirty="0"/>
                    </a:p>
                  </a:txBody>
                  <a:tcPr marL="84406" marR="84406"/>
                </a:tc>
              </a:tr>
              <a:tr h="195833">
                <a:tc>
                  <a:txBody>
                    <a:bodyPr/>
                    <a:lstStyle/>
                    <a:p>
                      <a:r>
                        <a:rPr lang="it-IT" sz="1000" b="0" dirty="0" smtClean="0"/>
                        <a:t>36-55 anni</a:t>
                      </a:r>
                      <a:endParaRPr lang="it-IT" sz="1000" b="0" dirty="0"/>
                    </a:p>
                  </a:txBody>
                  <a:tcPr marL="84406" marR="84406"/>
                </a:tc>
                <a:tc>
                  <a:txBody>
                    <a:bodyPr/>
                    <a:lstStyle/>
                    <a:p>
                      <a:r>
                        <a:rPr lang="it-IT" sz="1000" b="0" dirty="0" smtClean="0"/>
                        <a:t>1.8%</a:t>
                      </a:r>
                      <a:endParaRPr lang="it-IT" sz="1000" b="0" dirty="0"/>
                    </a:p>
                  </a:txBody>
                  <a:tcPr marL="84406" marR="84406"/>
                </a:tc>
              </a:tr>
              <a:tr h="195833">
                <a:tc>
                  <a:txBody>
                    <a:bodyPr/>
                    <a:lstStyle/>
                    <a:p>
                      <a:r>
                        <a:rPr lang="it-IT" sz="1000" b="0" dirty="0" smtClean="0"/>
                        <a:t>Nord Ovest -Centro</a:t>
                      </a:r>
                      <a:endParaRPr lang="it-IT" sz="1000" b="0" dirty="0"/>
                    </a:p>
                  </a:txBody>
                  <a:tcPr marL="84406" marR="84406"/>
                </a:tc>
                <a:tc>
                  <a:txBody>
                    <a:bodyPr/>
                    <a:lstStyle/>
                    <a:p>
                      <a:r>
                        <a:rPr lang="it-IT" sz="1000" b="0" dirty="0" smtClean="0"/>
                        <a:t>2.2%</a:t>
                      </a:r>
                      <a:endParaRPr lang="it-IT" sz="1000" b="0" dirty="0"/>
                    </a:p>
                  </a:txBody>
                  <a:tcPr marL="84406" marR="84406"/>
                </a:tc>
              </a:tr>
              <a:tr h="195833">
                <a:tc>
                  <a:txBody>
                    <a:bodyPr/>
                    <a:lstStyle/>
                    <a:p>
                      <a:r>
                        <a:rPr lang="it-IT" sz="1000" b="0" dirty="0" smtClean="0"/>
                        <a:t>Solo Debito</a:t>
                      </a:r>
                      <a:endParaRPr lang="it-IT" sz="1000" b="0" dirty="0"/>
                    </a:p>
                  </a:txBody>
                  <a:tcPr marL="84406" marR="84406"/>
                </a:tc>
                <a:tc>
                  <a:txBody>
                    <a:bodyPr/>
                    <a:lstStyle/>
                    <a:p>
                      <a:r>
                        <a:rPr lang="it-IT" sz="1000" b="0" dirty="0" smtClean="0"/>
                        <a:t>1.8%</a:t>
                      </a:r>
                      <a:endParaRPr lang="it-IT" sz="1000" b="0" dirty="0"/>
                    </a:p>
                  </a:txBody>
                  <a:tcPr marL="84406" marR="84406"/>
                </a:tc>
              </a:tr>
            </a:tbl>
          </a:graphicData>
        </a:graphic>
      </p:graphicFrame>
      <p:graphicFrame>
        <p:nvGraphicFramePr>
          <p:cNvPr id="21" name="Tabella 20"/>
          <p:cNvGraphicFramePr>
            <a:graphicFrameLocks noGrp="1"/>
          </p:cNvGraphicFramePr>
          <p:nvPr/>
        </p:nvGraphicFramePr>
        <p:xfrm>
          <a:off x="3665489" y="4993453"/>
          <a:ext cx="1712251" cy="975360"/>
        </p:xfrm>
        <a:graphic>
          <a:graphicData uri="http://schemas.openxmlformats.org/drawingml/2006/table">
            <a:tbl>
              <a:tblPr firstRow="1" bandRow="1">
                <a:tableStyleId>{C083E6E3-FA7D-4D7B-A595-EF9225AFEA82}</a:tableStyleId>
              </a:tblPr>
              <a:tblGrid>
                <a:gridCol w="1203204"/>
                <a:gridCol w="509047"/>
              </a:tblGrid>
              <a:tr h="195833">
                <a:tc>
                  <a:txBody>
                    <a:bodyPr/>
                    <a:lstStyle/>
                    <a:p>
                      <a:r>
                        <a:rPr lang="it-IT" sz="1000" b="0" dirty="0" smtClean="0"/>
                        <a:t>Donne</a:t>
                      </a:r>
                      <a:endParaRPr lang="it-IT" sz="1000" b="0" dirty="0"/>
                    </a:p>
                  </a:txBody>
                  <a:tcPr marL="84406" marR="84406"/>
                </a:tc>
                <a:tc>
                  <a:txBody>
                    <a:bodyPr/>
                    <a:lstStyle/>
                    <a:p>
                      <a:r>
                        <a:rPr lang="it-IT" sz="1000" b="0" dirty="0" smtClean="0"/>
                        <a:t>14.4%</a:t>
                      </a:r>
                      <a:endParaRPr lang="it-IT" sz="1000" b="0" dirty="0"/>
                    </a:p>
                  </a:txBody>
                  <a:tcPr marL="84406" marR="84406"/>
                </a:tc>
              </a:tr>
              <a:tr h="195833">
                <a:tc>
                  <a:txBody>
                    <a:bodyPr/>
                    <a:lstStyle/>
                    <a:p>
                      <a:r>
                        <a:rPr lang="it-IT" sz="1000" b="0" dirty="0" smtClean="0"/>
                        <a:t>36-55 anni</a:t>
                      </a:r>
                      <a:endParaRPr lang="it-IT" sz="1000" b="0" dirty="0"/>
                    </a:p>
                  </a:txBody>
                  <a:tcPr marL="84406" marR="84406"/>
                </a:tc>
                <a:tc>
                  <a:txBody>
                    <a:bodyPr/>
                    <a:lstStyle/>
                    <a:p>
                      <a:r>
                        <a:rPr lang="it-IT" sz="1000" b="0" dirty="0" smtClean="0"/>
                        <a:t>13.7%</a:t>
                      </a:r>
                      <a:endParaRPr lang="it-IT" sz="1000" b="0" dirty="0"/>
                    </a:p>
                  </a:txBody>
                  <a:tcPr marL="84406" marR="84406"/>
                </a:tc>
              </a:tr>
              <a:tr h="195833">
                <a:tc>
                  <a:txBody>
                    <a:bodyPr/>
                    <a:lstStyle/>
                    <a:p>
                      <a:r>
                        <a:rPr lang="it-IT" sz="1000" b="0" dirty="0" smtClean="0"/>
                        <a:t>Nord Est</a:t>
                      </a:r>
                      <a:endParaRPr lang="it-IT" sz="1000" b="0" dirty="0"/>
                    </a:p>
                  </a:txBody>
                  <a:tcPr marL="84406" marR="84406"/>
                </a:tc>
                <a:tc>
                  <a:txBody>
                    <a:bodyPr/>
                    <a:lstStyle/>
                    <a:p>
                      <a:r>
                        <a:rPr lang="it-IT" sz="1000" b="0" dirty="0" smtClean="0"/>
                        <a:t>14.5%</a:t>
                      </a:r>
                      <a:endParaRPr lang="it-IT" sz="1000" b="0" dirty="0"/>
                    </a:p>
                  </a:txBody>
                  <a:tcPr marL="84406" marR="84406"/>
                </a:tc>
              </a:tr>
              <a:tr h="195833">
                <a:tc>
                  <a:txBody>
                    <a:bodyPr/>
                    <a:lstStyle/>
                    <a:p>
                      <a:r>
                        <a:rPr lang="it-IT" sz="1000" b="0" dirty="0" smtClean="0"/>
                        <a:t>Solo Debito</a:t>
                      </a:r>
                      <a:endParaRPr lang="it-IT" sz="1000" b="0" dirty="0"/>
                    </a:p>
                  </a:txBody>
                  <a:tcPr marL="84406" marR="84406"/>
                </a:tc>
                <a:tc>
                  <a:txBody>
                    <a:bodyPr/>
                    <a:lstStyle/>
                    <a:p>
                      <a:r>
                        <a:rPr lang="it-IT" sz="1000" b="0" dirty="0" smtClean="0"/>
                        <a:t>15.7%</a:t>
                      </a:r>
                      <a:endParaRPr lang="it-IT" sz="1000" b="0" dirty="0"/>
                    </a:p>
                  </a:txBody>
                  <a:tcPr marL="84406" marR="84406"/>
                </a:tc>
              </a:tr>
            </a:tbl>
          </a:graphicData>
        </a:graphic>
      </p:graphicFrame>
      <p:graphicFrame>
        <p:nvGraphicFramePr>
          <p:cNvPr id="22" name="Tabella 21"/>
          <p:cNvGraphicFramePr>
            <a:graphicFrameLocks noGrp="1"/>
          </p:cNvGraphicFramePr>
          <p:nvPr/>
        </p:nvGraphicFramePr>
        <p:xfrm>
          <a:off x="1938388" y="4993453"/>
          <a:ext cx="1717575" cy="975360"/>
        </p:xfrm>
        <a:graphic>
          <a:graphicData uri="http://schemas.openxmlformats.org/drawingml/2006/table">
            <a:tbl>
              <a:tblPr firstRow="1" bandRow="1">
                <a:tableStyleId>{0E3FDE45-AF77-4B5C-9715-49D594BDF05E}</a:tableStyleId>
              </a:tblPr>
              <a:tblGrid>
                <a:gridCol w="1004284"/>
                <a:gridCol w="713291"/>
              </a:tblGrid>
              <a:tr h="195833">
                <a:tc>
                  <a:txBody>
                    <a:bodyPr/>
                    <a:lstStyle/>
                    <a:p>
                      <a:r>
                        <a:rPr lang="it-IT" sz="1000" b="0" dirty="0" smtClean="0"/>
                        <a:t>Uomini</a:t>
                      </a:r>
                      <a:endParaRPr lang="it-IT" sz="1000" b="0" dirty="0"/>
                    </a:p>
                  </a:txBody>
                  <a:tcPr marL="84406" marR="84406"/>
                </a:tc>
                <a:tc>
                  <a:txBody>
                    <a:bodyPr/>
                    <a:lstStyle/>
                    <a:p>
                      <a:r>
                        <a:rPr lang="it-IT" sz="1000" b="0" dirty="0" smtClean="0"/>
                        <a:t>31.2%</a:t>
                      </a:r>
                      <a:endParaRPr lang="it-IT" sz="1000" b="0" dirty="0"/>
                    </a:p>
                  </a:txBody>
                  <a:tcPr marL="84406" marR="84406"/>
                </a:tc>
              </a:tr>
              <a:tr h="195833">
                <a:tc>
                  <a:txBody>
                    <a:bodyPr/>
                    <a:lstStyle/>
                    <a:p>
                      <a:r>
                        <a:rPr lang="it-IT" sz="1000" b="0" dirty="0" smtClean="0"/>
                        <a:t>18-32 anni</a:t>
                      </a:r>
                      <a:endParaRPr lang="it-IT" sz="1000" b="0" dirty="0"/>
                    </a:p>
                  </a:txBody>
                  <a:tcPr marL="84406" marR="84406"/>
                </a:tc>
                <a:tc>
                  <a:txBody>
                    <a:bodyPr/>
                    <a:lstStyle/>
                    <a:p>
                      <a:r>
                        <a:rPr lang="it-IT" sz="1000" b="0" dirty="0" smtClean="0"/>
                        <a:t>31.2%</a:t>
                      </a:r>
                      <a:endParaRPr lang="it-IT" sz="1000" b="0" dirty="0"/>
                    </a:p>
                  </a:txBody>
                  <a:tcPr marL="84406" marR="84406"/>
                </a:tc>
              </a:tr>
              <a:tr h="195833">
                <a:tc>
                  <a:txBody>
                    <a:bodyPr/>
                    <a:lstStyle/>
                    <a:p>
                      <a:r>
                        <a:rPr lang="it-IT" sz="1000" b="0" dirty="0" smtClean="0"/>
                        <a:t>Nord Est</a:t>
                      </a:r>
                      <a:endParaRPr lang="it-IT" sz="1000" b="0" dirty="0"/>
                    </a:p>
                  </a:txBody>
                  <a:tcPr marL="84406" marR="84406"/>
                </a:tc>
                <a:tc>
                  <a:txBody>
                    <a:bodyPr/>
                    <a:lstStyle/>
                    <a:p>
                      <a:r>
                        <a:rPr lang="it-IT" sz="1000" b="0" dirty="0" smtClean="0"/>
                        <a:t>32.9%</a:t>
                      </a:r>
                      <a:endParaRPr lang="it-IT" sz="1000" b="0" dirty="0"/>
                    </a:p>
                  </a:txBody>
                  <a:tcPr marL="84406" marR="84406"/>
                </a:tc>
              </a:tr>
              <a:tr h="195833">
                <a:tc>
                  <a:txBody>
                    <a:bodyPr/>
                    <a:lstStyle/>
                    <a:p>
                      <a:r>
                        <a:rPr lang="it-IT" sz="1000" b="0" dirty="0" smtClean="0"/>
                        <a:t>3 carte</a:t>
                      </a:r>
                      <a:endParaRPr lang="it-IT" sz="1000" b="0" dirty="0"/>
                    </a:p>
                  </a:txBody>
                  <a:tcPr marL="84406" marR="84406"/>
                </a:tc>
                <a:tc>
                  <a:txBody>
                    <a:bodyPr/>
                    <a:lstStyle/>
                    <a:p>
                      <a:r>
                        <a:rPr lang="it-IT" sz="1000" b="0" dirty="0" smtClean="0"/>
                        <a:t>42.6%</a:t>
                      </a:r>
                      <a:endParaRPr lang="it-IT" sz="1000" b="0" dirty="0"/>
                    </a:p>
                  </a:txBody>
                  <a:tcPr marL="84406" marR="84406"/>
                </a:tc>
              </a:tr>
            </a:tbl>
          </a:graphicData>
        </a:graphic>
      </p:graphicFrame>
      <p:graphicFrame>
        <p:nvGraphicFramePr>
          <p:cNvPr id="24" name="Tabella 23"/>
          <p:cNvGraphicFramePr>
            <a:graphicFrameLocks noGrp="1"/>
          </p:cNvGraphicFramePr>
          <p:nvPr/>
        </p:nvGraphicFramePr>
        <p:xfrm>
          <a:off x="230059" y="4993453"/>
          <a:ext cx="1700714" cy="975360"/>
        </p:xfrm>
        <a:graphic>
          <a:graphicData uri="http://schemas.openxmlformats.org/drawingml/2006/table">
            <a:tbl>
              <a:tblPr firstRow="1" bandRow="1">
                <a:tableStyleId>{3B4B98B0-60AC-42C2-AFA5-B58CD77FA1E5}</a:tableStyleId>
              </a:tblPr>
              <a:tblGrid>
                <a:gridCol w="1195097"/>
                <a:gridCol w="505617"/>
              </a:tblGrid>
              <a:tr h="195833">
                <a:tc>
                  <a:txBody>
                    <a:bodyPr/>
                    <a:lstStyle/>
                    <a:p>
                      <a:r>
                        <a:rPr lang="it-IT" sz="1000" b="0" dirty="0" smtClean="0"/>
                        <a:t>Uomini</a:t>
                      </a:r>
                      <a:endParaRPr lang="it-IT" sz="1000" b="0" dirty="0"/>
                    </a:p>
                  </a:txBody>
                  <a:tcPr marL="84406" marR="84406"/>
                </a:tc>
                <a:tc>
                  <a:txBody>
                    <a:bodyPr/>
                    <a:lstStyle/>
                    <a:p>
                      <a:r>
                        <a:rPr lang="it-IT" sz="1000" b="0" dirty="0" smtClean="0"/>
                        <a:t>27.6%</a:t>
                      </a:r>
                      <a:endParaRPr lang="it-IT" sz="1000" b="0" dirty="0"/>
                    </a:p>
                  </a:txBody>
                  <a:tcPr marL="84406" marR="84406"/>
                </a:tc>
              </a:tr>
              <a:tr h="195833">
                <a:tc>
                  <a:txBody>
                    <a:bodyPr/>
                    <a:lstStyle/>
                    <a:p>
                      <a:r>
                        <a:rPr lang="it-IT" sz="1000" b="0" dirty="0" smtClean="0"/>
                        <a:t>56-70 anni</a:t>
                      </a:r>
                      <a:endParaRPr lang="it-IT" sz="1000" b="0" dirty="0"/>
                    </a:p>
                  </a:txBody>
                  <a:tcPr marL="84406" marR="84406"/>
                </a:tc>
                <a:tc>
                  <a:txBody>
                    <a:bodyPr/>
                    <a:lstStyle/>
                    <a:p>
                      <a:r>
                        <a:rPr lang="it-IT" sz="1000" b="0" dirty="0" smtClean="0"/>
                        <a:t>29.1%</a:t>
                      </a:r>
                      <a:endParaRPr lang="it-IT" sz="1000" b="0" dirty="0"/>
                    </a:p>
                  </a:txBody>
                  <a:tcPr marL="84406" marR="84406"/>
                </a:tc>
              </a:tr>
              <a:tr h="195833">
                <a:tc>
                  <a:txBody>
                    <a:bodyPr/>
                    <a:lstStyle/>
                    <a:p>
                      <a:r>
                        <a:rPr lang="it-IT" sz="1000" b="0" dirty="0" smtClean="0"/>
                        <a:t>Nord Ovest</a:t>
                      </a:r>
                      <a:endParaRPr lang="it-IT" sz="1000" b="0" dirty="0"/>
                    </a:p>
                  </a:txBody>
                  <a:tcPr marL="84406" marR="84406"/>
                </a:tc>
                <a:tc>
                  <a:txBody>
                    <a:bodyPr/>
                    <a:lstStyle/>
                    <a:p>
                      <a:r>
                        <a:rPr lang="it-IT" sz="1000" b="0" dirty="0" smtClean="0"/>
                        <a:t>28.4%</a:t>
                      </a:r>
                      <a:endParaRPr lang="it-IT" sz="1000" b="0" dirty="0"/>
                    </a:p>
                  </a:txBody>
                  <a:tcPr marL="84406" marR="84406"/>
                </a:tc>
              </a:tr>
              <a:tr h="195833">
                <a:tc>
                  <a:txBody>
                    <a:bodyPr/>
                    <a:lstStyle/>
                    <a:p>
                      <a:r>
                        <a:rPr lang="it-IT" sz="1000" b="0" dirty="0" smtClean="0"/>
                        <a:t>3 carte</a:t>
                      </a:r>
                      <a:endParaRPr lang="it-IT" sz="1000" b="0" dirty="0"/>
                    </a:p>
                  </a:txBody>
                  <a:tcPr marL="84406" marR="84406"/>
                </a:tc>
                <a:tc>
                  <a:txBody>
                    <a:bodyPr/>
                    <a:lstStyle/>
                    <a:p>
                      <a:r>
                        <a:rPr lang="it-IT" sz="1000" b="0" dirty="0" smtClean="0"/>
                        <a:t>32.8%</a:t>
                      </a:r>
                      <a:endParaRPr lang="it-IT" sz="1000" b="0" dirty="0"/>
                    </a:p>
                  </a:txBody>
                  <a:tcPr marL="84406" marR="84406"/>
                </a:tc>
              </a:tr>
            </a:tbl>
          </a:graphicData>
        </a:graphic>
      </p:graphicFrame>
      <p:sp>
        <p:nvSpPr>
          <p:cNvPr id="25" name="Titolo 24"/>
          <p:cNvSpPr>
            <a:spLocks noGrp="1"/>
          </p:cNvSpPr>
          <p:nvPr>
            <p:ph type="title"/>
          </p:nvPr>
        </p:nvSpPr>
        <p:spPr>
          <a:xfrm>
            <a:off x="457200" y="274638"/>
            <a:ext cx="8229600" cy="532719"/>
          </a:xfrm>
        </p:spPr>
        <p:txBody>
          <a:bodyPr/>
          <a:lstStyle/>
          <a:p>
            <a:r>
              <a:rPr lang="it-IT" dirty="0" err="1" smtClean="0"/>
              <a:t>Interchange</a:t>
            </a:r>
            <a:r>
              <a:rPr lang="it-IT" dirty="0" smtClean="0"/>
              <a:t> </a:t>
            </a:r>
            <a:r>
              <a:rPr lang="it-IT" dirty="0" err="1" smtClean="0"/>
              <a:t>Fee</a:t>
            </a:r>
            <a:endParaRPr lang="it-IT" dirty="0"/>
          </a:p>
        </p:txBody>
      </p:sp>
      <p:grpSp>
        <p:nvGrpSpPr>
          <p:cNvPr id="33" name="Gruppo 32"/>
          <p:cNvGrpSpPr/>
          <p:nvPr/>
        </p:nvGrpSpPr>
        <p:grpSpPr>
          <a:xfrm>
            <a:off x="230059" y="4013497"/>
            <a:ext cx="8566248" cy="866819"/>
            <a:chOff x="230059" y="5264068"/>
            <a:chExt cx="8566248" cy="866819"/>
          </a:xfrm>
        </p:grpSpPr>
        <p:sp>
          <p:nvSpPr>
            <p:cNvPr id="40" name="CasellaDiTesto 39"/>
            <p:cNvSpPr txBox="1"/>
            <p:nvPr/>
          </p:nvSpPr>
          <p:spPr>
            <a:xfrm>
              <a:off x="230059" y="5268549"/>
              <a:ext cx="1700714" cy="861774"/>
            </a:xfrm>
            <a:prstGeom prst="rect">
              <a:avLst/>
            </a:prstGeom>
            <a:noFill/>
            <a:ln>
              <a:solidFill>
                <a:schemeClr val="tx2"/>
              </a:solidFill>
            </a:ln>
          </p:spPr>
          <p:txBody>
            <a:bodyPr wrap="square" rtlCol="0">
              <a:spAutoFit/>
            </a:bodyPr>
            <a:lstStyle/>
            <a:p>
              <a:r>
                <a:rPr lang="it-IT" sz="1000" dirty="0" smtClean="0">
                  <a:latin typeface="Helvetica" pitchFamily="34" charset="0"/>
                  <a:cs typeface="Helvetica" pitchFamily="34" charset="0"/>
                </a:rPr>
                <a:t>Uomini</a:t>
              </a:r>
            </a:p>
            <a:p>
              <a:r>
                <a:rPr lang="it-IT" sz="1000" dirty="0" smtClean="0">
                  <a:latin typeface="Helvetica" pitchFamily="34" charset="0"/>
                  <a:cs typeface="Helvetica" pitchFamily="34" charset="0"/>
                </a:rPr>
                <a:t>56-70 anni</a:t>
              </a:r>
            </a:p>
            <a:p>
              <a:r>
                <a:rPr lang="it-IT" sz="1000" dirty="0" smtClean="0">
                  <a:latin typeface="Helvetica" pitchFamily="34" charset="0"/>
                  <a:cs typeface="Helvetica" pitchFamily="34" charset="0"/>
                </a:rPr>
                <a:t>Nord Ovest</a:t>
              </a:r>
            </a:p>
            <a:p>
              <a:r>
                <a:rPr lang="it-IT" sz="1000" dirty="0" smtClean="0">
                  <a:latin typeface="Helvetica" pitchFamily="34" charset="0"/>
                  <a:cs typeface="Helvetica" pitchFamily="34" charset="0"/>
                </a:rPr>
                <a:t>Possesso di tutte e 3 le tipologie di carte</a:t>
              </a:r>
              <a:endParaRPr lang="it-IT" sz="1000" dirty="0">
                <a:latin typeface="Helvetica" pitchFamily="34" charset="0"/>
                <a:cs typeface="Helvetica" pitchFamily="34" charset="0"/>
              </a:endParaRPr>
            </a:p>
          </p:txBody>
        </p:sp>
        <p:sp>
          <p:nvSpPr>
            <p:cNvPr id="35" name="CasellaDiTesto 34"/>
            <p:cNvSpPr txBox="1"/>
            <p:nvPr/>
          </p:nvSpPr>
          <p:spPr>
            <a:xfrm>
              <a:off x="1947914" y="5269111"/>
              <a:ext cx="1700714" cy="861774"/>
            </a:xfrm>
            <a:prstGeom prst="rect">
              <a:avLst/>
            </a:prstGeom>
            <a:noFill/>
            <a:ln>
              <a:solidFill>
                <a:srgbClr val="A40000"/>
              </a:solidFill>
            </a:ln>
          </p:spPr>
          <p:txBody>
            <a:bodyPr wrap="square" rtlCol="0">
              <a:spAutoFit/>
            </a:bodyPr>
            <a:lstStyle/>
            <a:p>
              <a:r>
                <a:rPr lang="it-IT" sz="1000" dirty="0" smtClean="0">
                  <a:latin typeface="Helvetica" pitchFamily="34" charset="0"/>
                  <a:cs typeface="Helvetica" pitchFamily="34" charset="0"/>
                </a:rPr>
                <a:t>Uomini</a:t>
              </a:r>
            </a:p>
            <a:p>
              <a:r>
                <a:rPr lang="it-IT" sz="1000" dirty="0" smtClean="0">
                  <a:latin typeface="Helvetica" pitchFamily="34" charset="0"/>
                  <a:cs typeface="Helvetica" pitchFamily="34" charset="0"/>
                </a:rPr>
                <a:t>18-35 anni</a:t>
              </a:r>
            </a:p>
            <a:p>
              <a:r>
                <a:rPr lang="it-IT" sz="1000" dirty="0" smtClean="0">
                  <a:latin typeface="Helvetica" pitchFamily="34" charset="0"/>
                  <a:cs typeface="Helvetica" pitchFamily="34" charset="0"/>
                </a:rPr>
                <a:t>Nord Est</a:t>
              </a:r>
            </a:p>
            <a:p>
              <a:r>
                <a:rPr lang="it-IT" sz="1000" dirty="0" smtClean="0">
                  <a:latin typeface="Helvetica" pitchFamily="34" charset="0"/>
                  <a:cs typeface="Helvetica" pitchFamily="34" charset="0"/>
                </a:rPr>
                <a:t>Possesso di tutte e 3 le tipologie di carte.</a:t>
              </a:r>
              <a:endParaRPr lang="it-IT" sz="1000" dirty="0">
                <a:latin typeface="Helvetica" pitchFamily="34" charset="0"/>
                <a:cs typeface="Helvetica" pitchFamily="34" charset="0"/>
              </a:endParaRPr>
            </a:p>
          </p:txBody>
        </p:sp>
        <p:sp>
          <p:nvSpPr>
            <p:cNvPr id="36" name="CasellaDiTesto 35"/>
            <p:cNvSpPr txBox="1"/>
            <p:nvPr/>
          </p:nvSpPr>
          <p:spPr>
            <a:xfrm>
              <a:off x="7095593" y="5264068"/>
              <a:ext cx="1700714" cy="861774"/>
            </a:xfrm>
            <a:prstGeom prst="rect">
              <a:avLst/>
            </a:prstGeom>
            <a:noFill/>
            <a:ln>
              <a:solidFill>
                <a:schemeClr val="bg1">
                  <a:lumMod val="65000"/>
                </a:schemeClr>
              </a:solidFill>
            </a:ln>
          </p:spPr>
          <p:txBody>
            <a:bodyPr wrap="square" rtlCol="0">
              <a:spAutoFit/>
            </a:bodyPr>
            <a:lstStyle/>
            <a:p>
              <a:r>
                <a:rPr lang="it-IT" sz="1000" dirty="0" smtClean="0">
                  <a:latin typeface="Helvetica" pitchFamily="34" charset="0"/>
                  <a:cs typeface="Helvetica" pitchFamily="34" charset="0"/>
                </a:rPr>
                <a:t>Donne</a:t>
              </a:r>
            </a:p>
            <a:p>
              <a:r>
                <a:rPr lang="it-IT" sz="1000" dirty="0" smtClean="0">
                  <a:latin typeface="Helvetica" pitchFamily="34" charset="0"/>
                  <a:cs typeface="Helvetica" pitchFamily="34" charset="0"/>
                </a:rPr>
                <a:t>36-55 anni</a:t>
              </a:r>
            </a:p>
            <a:p>
              <a:r>
                <a:rPr lang="it-IT" sz="1000" dirty="0" smtClean="0">
                  <a:latin typeface="Helvetica" pitchFamily="34" charset="0"/>
                  <a:cs typeface="Helvetica" pitchFamily="34" charset="0"/>
                </a:rPr>
                <a:t>Nord Ovest e Centro</a:t>
              </a:r>
            </a:p>
            <a:p>
              <a:r>
                <a:rPr lang="it-IT" sz="1000" dirty="0" smtClean="0">
                  <a:latin typeface="Helvetica" pitchFamily="34" charset="0"/>
                  <a:cs typeface="Helvetica" pitchFamily="34" charset="0"/>
                </a:rPr>
                <a:t>Possesso di solo  carta di debito</a:t>
              </a:r>
              <a:endParaRPr lang="it-IT" sz="1000" dirty="0">
                <a:latin typeface="Helvetica" pitchFamily="34" charset="0"/>
                <a:cs typeface="Helvetica" pitchFamily="34" charset="0"/>
              </a:endParaRPr>
            </a:p>
          </p:txBody>
        </p:sp>
        <p:sp>
          <p:nvSpPr>
            <p:cNvPr id="37" name="CasellaDiTesto 36"/>
            <p:cNvSpPr txBox="1"/>
            <p:nvPr/>
          </p:nvSpPr>
          <p:spPr>
            <a:xfrm>
              <a:off x="3665489" y="5268551"/>
              <a:ext cx="1700714" cy="861774"/>
            </a:xfrm>
            <a:prstGeom prst="rect">
              <a:avLst/>
            </a:prstGeom>
            <a:noFill/>
            <a:ln>
              <a:solidFill>
                <a:srgbClr val="92D050"/>
              </a:solidFill>
            </a:ln>
          </p:spPr>
          <p:txBody>
            <a:bodyPr wrap="square" rtlCol="0">
              <a:spAutoFit/>
            </a:bodyPr>
            <a:lstStyle/>
            <a:p>
              <a:r>
                <a:rPr lang="it-IT" sz="1000" dirty="0" smtClean="0">
                  <a:latin typeface="Helvetica" pitchFamily="34" charset="0"/>
                  <a:cs typeface="Helvetica" pitchFamily="34" charset="0"/>
                </a:rPr>
                <a:t>Donne</a:t>
              </a:r>
            </a:p>
            <a:p>
              <a:r>
                <a:rPr lang="it-IT" sz="1000" dirty="0" smtClean="0">
                  <a:latin typeface="Helvetica" pitchFamily="34" charset="0"/>
                  <a:cs typeface="Helvetica" pitchFamily="34" charset="0"/>
                </a:rPr>
                <a:t>36-55 anni</a:t>
              </a:r>
            </a:p>
            <a:p>
              <a:r>
                <a:rPr lang="it-IT" sz="1000" dirty="0" smtClean="0">
                  <a:latin typeface="Helvetica" pitchFamily="34" charset="0"/>
                  <a:cs typeface="Helvetica" pitchFamily="34" charset="0"/>
                </a:rPr>
                <a:t>Nord Est</a:t>
              </a:r>
            </a:p>
            <a:p>
              <a:r>
                <a:rPr lang="it-IT" sz="1000" dirty="0" smtClean="0">
                  <a:latin typeface="Helvetica" pitchFamily="34" charset="0"/>
                  <a:cs typeface="Helvetica" pitchFamily="34" charset="0"/>
                </a:rPr>
                <a:t>Possesso di solo carta di debito</a:t>
              </a:r>
              <a:endParaRPr lang="it-IT" sz="1000" dirty="0">
                <a:latin typeface="Helvetica" pitchFamily="34" charset="0"/>
                <a:cs typeface="Helvetica" pitchFamily="34" charset="0"/>
              </a:endParaRPr>
            </a:p>
          </p:txBody>
        </p:sp>
        <p:sp>
          <p:nvSpPr>
            <p:cNvPr id="38" name="CasellaDiTesto 37"/>
            <p:cNvSpPr txBox="1"/>
            <p:nvPr/>
          </p:nvSpPr>
          <p:spPr>
            <a:xfrm>
              <a:off x="5377740" y="5269113"/>
              <a:ext cx="1700714" cy="861774"/>
            </a:xfrm>
            <a:prstGeom prst="rect">
              <a:avLst/>
            </a:prstGeom>
            <a:noFill/>
            <a:ln>
              <a:solidFill>
                <a:srgbClr val="FFD700"/>
              </a:solidFill>
            </a:ln>
          </p:spPr>
          <p:txBody>
            <a:bodyPr wrap="square" rtlCol="0">
              <a:spAutoFit/>
            </a:bodyPr>
            <a:lstStyle/>
            <a:p>
              <a:r>
                <a:rPr lang="it-IT" sz="1000" dirty="0" smtClean="0">
                  <a:latin typeface="Helvetica" pitchFamily="34" charset="0"/>
                  <a:cs typeface="Helvetica" pitchFamily="34" charset="0"/>
                </a:rPr>
                <a:t>Donne</a:t>
              </a:r>
            </a:p>
            <a:p>
              <a:r>
                <a:rPr lang="it-IT" sz="1000" dirty="0" smtClean="0">
                  <a:latin typeface="Helvetica" pitchFamily="34" charset="0"/>
                  <a:cs typeface="Helvetica" pitchFamily="34" charset="0"/>
                </a:rPr>
                <a:t>36-55 anni</a:t>
              </a:r>
            </a:p>
            <a:p>
              <a:r>
                <a:rPr lang="it-IT" sz="1000" dirty="0" smtClean="0">
                  <a:latin typeface="Helvetica" pitchFamily="34" charset="0"/>
                  <a:cs typeface="Helvetica" pitchFamily="34" charset="0"/>
                </a:rPr>
                <a:t>Sud e Isole</a:t>
              </a:r>
            </a:p>
            <a:p>
              <a:r>
                <a:rPr lang="it-IT" sz="1000" dirty="0" smtClean="0">
                  <a:latin typeface="Helvetica" pitchFamily="34" charset="0"/>
                  <a:cs typeface="Helvetica" pitchFamily="34" charset="0"/>
                </a:rPr>
                <a:t>Possesso di solo carta prepagata</a:t>
              </a:r>
              <a:endParaRPr lang="it-IT" sz="1000" dirty="0">
                <a:latin typeface="Helvetica" pitchFamily="34" charset="0"/>
                <a:cs typeface="Helvetica" pitchFamily="34" charset="0"/>
              </a:endParaRPr>
            </a:p>
          </p:txBody>
        </p:sp>
      </p:grpSp>
      <p:graphicFrame>
        <p:nvGraphicFramePr>
          <p:cNvPr id="41" name="Grafico 40"/>
          <p:cNvGraphicFramePr/>
          <p:nvPr/>
        </p:nvGraphicFramePr>
        <p:xfrm>
          <a:off x="230059" y="1905164"/>
          <a:ext cx="8191644" cy="1489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Tabella 41"/>
          <p:cNvGraphicFramePr>
            <a:graphicFrameLocks noGrp="1"/>
          </p:cNvGraphicFramePr>
          <p:nvPr/>
        </p:nvGraphicFramePr>
        <p:xfrm>
          <a:off x="5386425" y="4994295"/>
          <a:ext cx="1712251" cy="975360"/>
        </p:xfrm>
        <a:graphic>
          <a:graphicData uri="http://schemas.openxmlformats.org/drawingml/2006/table">
            <a:tbl>
              <a:tblPr firstRow="1" bandRow="1">
                <a:tableStyleId>{68D230F3-CF80-4859-8CE7-A43EE81993B5}</a:tableStyleId>
              </a:tblPr>
              <a:tblGrid>
                <a:gridCol w="1203204"/>
                <a:gridCol w="509047"/>
              </a:tblGrid>
              <a:tr h="195833">
                <a:tc>
                  <a:txBody>
                    <a:bodyPr/>
                    <a:lstStyle/>
                    <a:p>
                      <a:r>
                        <a:rPr lang="it-IT" sz="1000" b="0" dirty="0" smtClean="0"/>
                        <a:t>Donne</a:t>
                      </a:r>
                      <a:endParaRPr lang="it-IT" sz="1000" b="0" dirty="0"/>
                    </a:p>
                  </a:txBody>
                  <a:tcPr marL="84406" marR="84406"/>
                </a:tc>
                <a:tc>
                  <a:txBody>
                    <a:bodyPr/>
                    <a:lstStyle/>
                    <a:p>
                      <a:r>
                        <a:rPr lang="it-IT" sz="1000" b="0" dirty="0" smtClean="0"/>
                        <a:t>33.3%</a:t>
                      </a:r>
                      <a:endParaRPr lang="it-IT" sz="1000" b="0" dirty="0"/>
                    </a:p>
                  </a:txBody>
                  <a:tcPr marL="84406" marR="84406"/>
                </a:tc>
              </a:tr>
              <a:tr h="195833">
                <a:tc>
                  <a:txBody>
                    <a:bodyPr/>
                    <a:lstStyle/>
                    <a:p>
                      <a:r>
                        <a:rPr lang="it-IT" sz="1000" b="0" dirty="0" smtClean="0"/>
                        <a:t>36-55 anni</a:t>
                      </a:r>
                      <a:endParaRPr lang="it-IT" sz="1000" b="0" dirty="0"/>
                    </a:p>
                  </a:txBody>
                  <a:tcPr marL="84406" marR="84406"/>
                </a:tc>
                <a:tc>
                  <a:txBody>
                    <a:bodyPr/>
                    <a:lstStyle/>
                    <a:p>
                      <a:r>
                        <a:rPr lang="it-IT" sz="1000" b="0" dirty="0" smtClean="0"/>
                        <a:t>31.6%</a:t>
                      </a:r>
                      <a:endParaRPr lang="it-IT" sz="1000" b="0" dirty="0"/>
                    </a:p>
                  </a:txBody>
                  <a:tcPr marL="84406" marR="84406"/>
                </a:tc>
              </a:tr>
              <a:tr h="195833">
                <a:tc>
                  <a:txBody>
                    <a:bodyPr/>
                    <a:lstStyle/>
                    <a:p>
                      <a:r>
                        <a:rPr lang="it-IT" sz="1000" b="0" dirty="0" smtClean="0"/>
                        <a:t>Sud e Isole</a:t>
                      </a:r>
                      <a:endParaRPr lang="it-IT" sz="1000" b="0" dirty="0"/>
                    </a:p>
                  </a:txBody>
                  <a:tcPr marL="84406" marR="84406"/>
                </a:tc>
                <a:tc>
                  <a:txBody>
                    <a:bodyPr/>
                    <a:lstStyle/>
                    <a:p>
                      <a:r>
                        <a:rPr lang="it-IT" sz="1000" b="0" dirty="0" smtClean="0"/>
                        <a:t>36.3%</a:t>
                      </a:r>
                      <a:endParaRPr lang="it-IT" sz="1000" b="0" dirty="0"/>
                    </a:p>
                  </a:txBody>
                  <a:tcPr marL="84406" marR="84406"/>
                </a:tc>
              </a:tr>
              <a:tr h="195833">
                <a:tc>
                  <a:txBody>
                    <a:bodyPr/>
                    <a:lstStyle/>
                    <a:p>
                      <a:r>
                        <a:rPr lang="it-IT" sz="1000" b="0" dirty="0" smtClean="0"/>
                        <a:t>Solo Prepagata</a:t>
                      </a:r>
                      <a:endParaRPr lang="it-IT" sz="1000" b="0" dirty="0"/>
                    </a:p>
                  </a:txBody>
                  <a:tcPr marL="84406" marR="84406"/>
                </a:tc>
                <a:tc>
                  <a:txBody>
                    <a:bodyPr/>
                    <a:lstStyle/>
                    <a:p>
                      <a:r>
                        <a:rPr lang="it-IT" sz="1000" b="0" dirty="0" smtClean="0"/>
                        <a:t>56.0%</a:t>
                      </a:r>
                      <a:endParaRPr lang="it-IT" sz="1000" b="0" dirty="0"/>
                    </a:p>
                  </a:txBody>
                  <a:tcPr marL="84406" marR="84406"/>
                </a:tc>
              </a:tr>
            </a:tbl>
          </a:graphicData>
        </a:graphic>
      </p:graphicFrame>
      <p:pic>
        <p:nvPicPr>
          <p:cNvPr id="43" name="Immagine 42" descr="lente.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sp>
        <p:nvSpPr>
          <p:cNvPr id="44" name="CasellaDiTesto 43"/>
          <p:cNvSpPr txBox="1"/>
          <p:nvPr/>
        </p:nvSpPr>
        <p:spPr>
          <a:xfrm>
            <a:off x="208766" y="1574377"/>
            <a:ext cx="8637407" cy="276999"/>
          </a:xfrm>
          <a:prstGeom prst="rect">
            <a:avLst/>
          </a:prstGeom>
          <a:noFill/>
        </p:spPr>
        <p:txBody>
          <a:bodyPr wrap="square" rtlCol="0">
            <a:spAutoFit/>
          </a:bodyPr>
          <a:lstStyle/>
          <a:p>
            <a:pPr algn="l"/>
            <a:r>
              <a:rPr lang="it-IT" sz="1200" b="1" dirty="0" smtClean="0">
                <a:latin typeface="Helvetica" pitchFamily="34" charset="0"/>
                <a:cs typeface="Helvetica" pitchFamily="34" charset="0"/>
              </a:rPr>
              <a:t>10. Quindi nel caso in cui il costo delle carte aumenti quale sarà la sua reazione? (base 848)</a:t>
            </a:r>
          </a:p>
        </p:txBody>
      </p:sp>
      <p:grpSp>
        <p:nvGrpSpPr>
          <p:cNvPr id="48" name="Gruppo 47"/>
          <p:cNvGrpSpPr/>
          <p:nvPr/>
        </p:nvGrpSpPr>
        <p:grpSpPr>
          <a:xfrm>
            <a:off x="4032702" y="3394935"/>
            <a:ext cx="594499" cy="514470"/>
            <a:chOff x="4032702" y="3394935"/>
            <a:chExt cx="594499" cy="514470"/>
          </a:xfrm>
        </p:grpSpPr>
        <p:pic>
          <p:nvPicPr>
            <p:cNvPr id="46" name="Immagine 45" descr="Schermata 2013-10-30 alle 19.07.4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32702" y="3394935"/>
              <a:ext cx="594499" cy="514470"/>
            </a:xfrm>
            <a:prstGeom prst="rect">
              <a:avLst/>
            </a:prstGeom>
          </p:spPr>
        </p:pic>
        <p:pic>
          <p:nvPicPr>
            <p:cNvPr id="47" name="Picture 2" descr="C:\Program Files (x86)\Microsoft Office\MEDIA\OFFICE12\Bullets\BD14755_.gif"/>
            <p:cNvPicPr>
              <a:picLocks noChangeAspect="1" noChangeArrowheads="1"/>
            </p:cNvPicPr>
            <p:nvPr/>
          </p:nvPicPr>
          <p:blipFill>
            <a:blip r:embed="rId6">
              <a:grayscl/>
            </a:blip>
            <a:srcRect/>
            <a:stretch>
              <a:fillRect/>
            </a:stretch>
          </p:blipFill>
          <p:spPr bwMode="auto">
            <a:xfrm>
              <a:off x="4156264" y="3483909"/>
              <a:ext cx="288000" cy="288000"/>
            </a:xfrm>
            <a:prstGeom prst="rect">
              <a:avLst/>
            </a:prstGeom>
            <a:noFill/>
          </p:spPr>
        </p:pic>
      </p:grpSp>
      <p:pic>
        <p:nvPicPr>
          <p:cNvPr id="49" name="Immagine 48" descr="Schermata 2013-10-30 alle 19.09.48.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478236" y="3405362"/>
            <a:ext cx="493563" cy="499047"/>
          </a:xfrm>
          <a:prstGeom prst="rect">
            <a:avLst/>
          </a:prstGeom>
        </p:spPr>
      </p:pic>
      <p:sp>
        <p:nvSpPr>
          <p:cNvPr id="26" name="Uguale 25"/>
          <p:cNvSpPr/>
          <p:nvPr/>
        </p:nvSpPr>
        <p:spPr>
          <a:xfrm>
            <a:off x="887504" y="3483909"/>
            <a:ext cx="324000" cy="324000"/>
          </a:xfrm>
          <a:prstGeom prst="mathEqual">
            <a:avLst/>
          </a:prstGeom>
          <a:solidFill>
            <a:srgbClr val="C00000"/>
          </a:solidFill>
          <a:ln w="9525" cmpd="sng">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scene3d>
              <a:camera prst="isometricLeftDown"/>
              <a:lightRig rig="threePt" dir="t"/>
            </a:scene3d>
          </a:bodyPr>
          <a:lstStyle/>
          <a:p>
            <a:pPr algn="ctr"/>
            <a:endParaRPr lang="it-IT">
              <a:solidFill>
                <a:schemeClr val="tx1"/>
              </a:solidFill>
            </a:endParaRPr>
          </a:p>
        </p:txBody>
      </p:sp>
      <p:pic>
        <p:nvPicPr>
          <p:cNvPr id="23" name="Picture 3" descr="C:\Users\luna.pini\mdcLUNA\logo mdc 2012\logo scelto mdc\mdc logo 2012.jpg"/>
          <p:cNvPicPr>
            <a:picLocks noChangeAspect="1" noChangeArrowheads="1"/>
          </p:cNvPicPr>
          <p:nvPr/>
        </p:nvPicPr>
        <p:blipFill>
          <a:blip r:embed="rId8"/>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147918" y="907188"/>
            <a:ext cx="8343294" cy="5149250"/>
            <a:chOff x="386635" y="826307"/>
            <a:chExt cx="9433355" cy="3551070"/>
          </a:xfrm>
        </p:grpSpPr>
        <p:sp>
          <p:nvSpPr>
            <p:cNvPr id="12" name="CasellaDiTesto 11"/>
            <p:cNvSpPr txBox="1"/>
            <p:nvPr/>
          </p:nvSpPr>
          <p:spPr>
            <a:xfrm>
              <a:off x="386635" y="826307"/>
              <a:ext cx="9217279" cy="955132"/>
            </a:xfrm>
            <a:prstGeom prst="rect">
              <a:avLst/>
            </a:prstGeom>
            <a:noFill/>
          </p:spPr>
          <p:txBody>
            <a:bodyPr wrap="square" rtlCol="0">
              <a:spAutoFit/>
            </a:bodyPr>
            <a:lstStyle/>
            <a:p>
              <a:pPr algn="just"/>
              <a:r>
                <a:rPr lang="it-IT" sz="1200" b="1" u="sng" dirty="0">
                  <a:latin typeface="Helvetica" pitchFamily="34" charset="0"/>
                  <a:cs typeface="Helvetica" pitchFamily="34" charset="0"/>
                </a:rPr>
                <a:t>Altra norma inserita dalla Commissione Europea riguarda l’inserimento nella carta dei simboli di più circuiti. In pratica, a prescindere dal circuito scelto dal consumatore, nella sua carta appariranno i simboli di più circuiti e la carta potrà essere utilizzata presso tutti gli esercenti purché abbiano in essere un rapporto con un qualsiasi </a:t>
              </a:r>
              <a:r>
                <a:rPr lang="it-IT" sz="1200" b="1" u="sng" dirty="0" smtClean="0">
                  <a:latin typeface="Helvetica" pitchFamily="34" charset="0"/>
                  <a:cs typeface="Helvetica" pitchFamily="34" charset="0"/>
                </a:rPr>
                <a:t>circuito. Questa nuova regola,  a differenza dell’altra citata prima, è visibile dal consumatore e ha un impatto immediato sull’utilizzo della carta. Immagini che sulla sua carta non ci sia solo il logo del circuito da Lei sottoscritto ma ci siano i simboli di più circuiti. </a:t>
              </a:r>
              <a:endParaRPr lang="it-IT" sz="1200" b="1" dirty="0" smtClean="0">
                <a:latin typeface="Helvetica" pitchFamily="34" charset="0"/>
                <a:cs typeface="Helvetica" pitchFamily="34" charset="0"/>
              </a:endParaRPr>
            </a:p>
            <a:p>
              <a:pPr algn="just"/>
              <a:r>
                <a:rPr lang="it-IT" sz="1200" b="1" dirty="0" smtClean="0">
                  <a:latin typeface="Helvetica" pitchFamily="34" charset="0"/>
                  <a:cs typeface="Helvetica" pitchFamily="34" charset="0"/>
                </a:rPr>
                <a:t>11 - 12 – 13 Quanto Lei è d’accordo con le seguenti affermazioni?</a:t>
              </a:r>
            </a:p>
          </p:txBody>
        </p:sp>
        <p:graphicFrame>
          <p:nvGraphicFramePr>
            <p:cNvPr id="15" name="Grafico 14"/>
            <p:cNvGraphicFramePr/>
            <p:nvPr/>
          </p:nvGraphicFramePr>
          <p:xfrm>
            <a:off x="479137" y="1817897"/>
            <a:ext cx="9340853" cy="2559480"/>
          </p:xfrm>
          <a:graphic>
            <a:graphicData uri="http://schemas.openxmlformats.org/drawingml/2006/chart">
              <c:chart xmlns:c="http://schemas.openxmlformats.org/drawingml/2006/chart" xmlns:r="http://schemas.openxmlformats.org/officeDocument/2006/relationships" r:id="rId2"/>
            </a:graphicData>
          </a:graphic>
        </p:graphicFrame>
      </p:grpSp>
      <p:sp>
        <p:nvSpPr>
          <p:cNvPr id="11" name="Titolo 24"/>
          <p:cNvSpPr>
            <a:spLocks noGrp="1"/>
          </p:cNvSpPr>
          <p:nvPr>
            <p:ph type="title"/>
          </p:nvPr>
        </p:nvSpPr>
        <p:spPr>
          <a:xfrm>
            <a:off x="457200" y="274638"/>
            <a:ext cx="6871447" cy="532719"/>
          </a:xfrm>
        </p:spPr>
        <p:txBody>
          <a:bodyPr/>
          <a:lstStyle/>
          <a:p>
            <a:r>
              <a:rPr lang="it-IT" dirty="0" err="1" smtClean="0"/>
              <a:t>Co-badging</a:t>
            </a:r>
            <a:endParaRPr lang="it-IT" dirty="0"/>
          </a:p>
        </p:txBody>
      </p:sp>
      <p:pic>
        <p:nvPicPr>
          <p:cNvPr id="6"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r>
              <a:rPr lang="it-IT" sz="1200" b="1" dirty="0" smtClean="0">
                <a:latin typeface="Helvetica" pitchFamily="34" charset="0"/>
                <a:cs typeface="Helvetica" pitchFamily="34" charset="0"/>
              </a:rPr>
              <a:t>11. NON SAPREI A CHI RIVOLGERMI IN CASO </a:t>
            </a:r>
            <a:r>
              <a:rPr lang="it-IT" sz="1200" b="1" dirty="0" err="1" smtClean="0">
                <a:latin typeface="Helvetica" pitchFamily="34" charset="0"/>
                <a:cs typeface="Helvetica" pitchFamily="34" charset="0"/>
              </a:rPr>
              <a:t>DI</a:t>
            </a:r>
            <a:r>
              <a:rPr lang="it-IT" sz="1200" b="1" dirty="0" smtClean="0">
                <a:latin typeface="Helvetica" pitchFamily="34" charset="0"/>
                <a:cs typeface="Helvetica" pitchFamily="34" charset="0"/>
              </a:rPr>
              <a:t> SMARRIMENTO, FURTO</a:t>
            </a:r>
          </a:p>
        </p:txBody>
      </p:sp>
      <p:sp>
        <p:nvSpPr>
          <p:cNvPr id="11" name="Titolo 24"/>
          <p:cNvSpPr>
            <a:spLocks noGrp="1"/>
          </p:cNvSpPr>
          <p:nvPr>
            <p:ph type="title"/>
          </p:nvPr>
        </p:nvSpPr>
        <p:spPr>
          <a:xfrm>
            <a:off x="457200" y="274638"/>
            <a:ext cx="6871447" cy="532719"/>
          </a:xfrm>
        </p:spPr>
        <p:txBody>
          <a:bodyPr/>
          <a:lstStyle/>
          <a:p>
            <a:r>
              <a:rPr lang="it-IT" dirty="0" err="1" smtClean="0"/>
              <a:t>Co-badging</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27385"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56-70 anni che vivono nel Nord Est e che possiedono 3 tipologie di carte diverse</a:t>
            </a:r>
            <a:endParaRPr lang="it-IT" sz="1000" dirty="0">
              <a:latin typeface="Helvetica" pitchFamily="34" charset="0"/>
              <a:cs typeface="Helvetica" pitchFamily="34" charset="0"/>
            </a:endParaRPr>
          </a:p>
        </p:txBody>
      </p:sp>
      <p:sp>
        <p:nvSpPr>
          <p:cNvPr id="9" name="CasellaDiTesto 8"/>
          <p:cNvSpPr txBox="1"/>
          <p:nvPr/>
        </p:nvSpPr>
        <p:spPr>
          <a:xfrm>
            <a:off x="5890153" y="4085725"/>
            <a:ext cx="2670727"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18-35 anni che vivono nel Nord Ovest possessori di 2 tipologie di carte diverse</a:t>
            </a:r>
          </a:p>
        </p:txBody>
      </p:sp>
      <p:graphicFrame>
        <p:nvGraphicFramePr>
          <p:cNvPr id="10" name="Tabella 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 </a:t>
                      </a:r>
                      <a:endParaRPr lang="it-IT" sz="1000" b="0" dirty="0"/>
                    </a:p>
                  </a:txBody>
                  <a:tcPr marL="84406" marR="84406"/>
                </a:tc>
                <a:tc>
                  <a:txBody>
                    <a:bodyPr/>
                    <a:lstStyle/>
                    <a:p>
                      <a:r>
                        <a:rPr lang="it-IT" sz="1000" b="0" dirty="0" smtClean="0"/>
                        <a:t>45.5%</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56.5%</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45.7%</a:t>
                      </a:r>
                      <a:endParaRPr lang="it-IT" sz="1000" dirty="0"/>
                    </a:p>
                  </a:txBody>
                  <a:tcPr marL="84406" marR="84406"/>
                </a:tc>
              </a:tr>
              <a:tr h="195833">
                <a:tc>
                  <a:txBody>
                    <a:bodyPr/>
                    <a:lstStyle/>
                    <a:p>
                      <a:r>
                        <a:rPr lang="it-IT" sz="1000" dirty="0" smtClean="0"/>
                        <a:t>3 Carte</a:t>
                      </a:r>
                      <a:endParaRPr lang="it-IT" sz="1000" dirty="0"/>
                    </a:p>
                  </a:txBody>
                  <a:tcPr marL="84406" marR="84406"/>
                </a:tc>
                <a:tc>
                  <a:txBody>
                    <a:bodyPr/>
                    <a:lstStyle/>
                    <a:p>
                      <a:r>
                        <a:rPr lang="it-IT" sz="1000" dirty="0" smtClean="0"/>
                        <a:t>50.0%</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44.6%</a:t>
                      </a:r>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51.4%</a:t>
                      </a:r>
                      <a:endParaRPr lang="it-IT" sz="1000" dirty="0"/>
                    </a:p>
                  </a:txBody>
                  <a:tcPr marL="84406" marR="84406"/>
                </a:tc>
              </a:tr>
              <a:tr h="195833">
                <a:tc>
                  <a:txBody>
                    <a:bodyPr/>
                    <a:lstStyle/>
                    <a:p>
                      <a:r>
                        <a:rPr lang="it-IT" sz="1000" dirty="0" smtClean="0"/>
                        <a:t>Nord Ovest</a:t>
                      </a:r>
                      <a:endParaRPr lang="it-IT" sz="1000" dirty="0"/>
                    </a:p>
                  </a:txBody>
                  <a:tcPr marL="84406" marR="84406"/>
                </a:tc>
                <a:tc>
                  <a:txBody>
                    <a:bodyPr/>
                    <a:lstStyle/>
                    <a:p>
                      <a:r>
                        <a:rPr lang="it-IT" sz="1000" dirty="0" smtClean="0"/>
                        <a:t>46.5%</a:t>
                      </a:r>
                      <a:endParaRPr lang="it-IT" sz="1000" dirty="0"/>
                    </a:p>
                  </a:txBody>
                  <a:tcPr marL="84406" marR="84406"/>
                </a:tc>
              </a:tr>
              <a:tr h="195833">
                <a:tc>
                  <a:txBody>
                    <a:bodyPr/>
                    <a:lstStyle/>
                    <a:p>
                      <a:r>
                        <a:rPr lang="it-IT" sz="1000" dirty="0" smtClean="0"/>
                        <a:t>2 Carte</a:t>
                      </a:r>
                      <a:endParaRPr lang="it-IT" sz="1000" dirty="0"/>
                    </a:p>
                  </a:txBody>
                  <a:tcPr marL="84406" marR="84406"/>
                </a:tc>
                <a:tc>
                  <a:txBody>
                    <a:bodyPr/>
                    <a:lstStyle/>
                    <a:p>
                      <a:r>
                        <a:rPr lang="it-IT" sz="1000" dirty="0" smtClean="0"/>
                        <a:t>49.8%</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r>
              <a:rPr lang="it-IT" sz="1200" b="1" dirty="0" smtClean="0">
                <a:latin typeface="Helvetica" pitchFamily="34" charset="0"/>
                <a:cs typeface="Helvetica" pitchFamily="34" charset="0"/>
              </a:rPr>
              <a:t>12. NON SAPREI A CHI RIVOLGERMI IN CASO </a:t>
            </a:r>
            <a:r>
              <a:rPr lang="it-IT" sz="1200" b="1" dirty="0" err="1" smtClean="0">
                <a:latin typeface="Helvetica" pitchFamily="34" charset="0"/>
                <a:cs typeface="Helvetica" pitchFamily="34" charset="0"/>
              </a:rPr>
              <a:t>DI</a:t>
            </a:r>
            <a:r>
              <a:rPr lang="it-IT" sz="1200" b="1" dirty="0" smtClean="0">
                <a:latin typeface="Helvetica" pitchFamily="34" charset="0"/>
                <a:cs typeface="Helvetica" pitchFamily="34" charset="0"/>
              </a:rPr>
              <a:t> CONTENZIOSO CON L'ESERCENTE</a:t>
            </a:r>
          </a:p>
        </p:txBody>
      </p:sp>
      <p:sp>
        <p:nvSpPr>
          <p:cNvPr id="11" name="Titolo 24"/>
          <p:cNvSpPr>
            <a:spLocks noGrp="1"/>
          </p:cNvSpPr>
          <p:nvPr>
            <p:ph type="title"/>
          </p:nvPr>
        </p:nvSpPr>
        <p:spPr>
          <a:xfrm>
            <a:off x="457200" y="274638"/>
            <a:ext cx="6871447" cy="532719"/>
          </a:xfrm>
        </p:spPr>
        <p:txBody>
          <a:bodyPr/>
          <a:lstStyle/>
          <a:p>
            <a:r>
              <a:rPr lang="it-IT" dirty="0" err="1" smtClean="0"/>
              <a:t>Co-badging</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27385"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56-70 anni che vivono nel Sud e Isole  e che  possiedono 3 tipologie di carte</a:t>
            </a:r>
            <a:endParaRPr lang="it-IT" sz="1000" dirty="0">
              <a:latin typeface="Helvetica" pitchFamily="34" charset="0"/>
              <a:cs typeface="Helvetica" pitchFamily="34" charset="0"/>
            </a:endParaRPr>
          </a:p>
        </p:txBody>
      </p:sp>
      <p:sp>
        <p:nvSpPr>
          <p:cNvPr id="9" name="CasellaDiTesto 8"/>
          <p:cNvSpPr txBox="1"/>
          <p:nvPr/>
        </p:nvSpPr>
        <p:spPr>
          <a:xfrm>
            <a:off x="5890153" y="4085725"/>
            <a:ext cx="2670727"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18-35 anni che vivono nel Nord Ovest e che possiedono 2 tipologie di carte</a:t>
            </a:r>
          </a:p>
        </p:txBody>
      </p:sp>
      <p:graphicFrame>
        <p:nvGraphicFramePr>
          <p:cNvPr id="10" name="Tabella 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Donna</a:t>
                      </a:r>
                      <a:endParaRPr lang="it-IT" sz="1000" b="0" dirty="0"/>
                    </a:p>
                  </a:txBody>
                  <a:tcPr marL="84406" marR="84406"/>
                </a:tc>
                <a:tc>
                  <a:txBody>
                    <a:bodyPr/>
                    <a:lstStyle/>
                    <a:p>
                      <a:r>
                        <a:rPr lang="it-IT" sz="1000" b="0" dirty="0" smtClean="0"/>
                        <a:t>47.6%</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56.8%</a:t>
                      </a:r>
                      <a:endParaRPr lang="it-IT" sz="1000" dirty="0"/>
                    </a:p>
                  </a:txBody>
                  <a:tcPr marL="84406" marR="84406"/>
                </a:tc>
              </a:tr>
              <a:tr h="195833">
                <a:tc>
                  <a:txBody>
                    <a:bodyPr/>
                    <a:lstStyle/>
                    <a:p>
                      <a:r>
                        <a:rPr lang="it-IT" sz="1000" dirty="0" smtClean="0"/>
                        <a:t>Sud e Isole</a:t>
                      </a:r>
                      <a:endParaRPr lang="it-IT" sz="1000" dirty="0"/>
                    </a:p>
                  </a:txBody>
                  <a:tcPr marL="84406" marR="84406"/>
                </a:tc>
                <a:tc>
                  <a:txBody>
                    <a:bodyPr/>
                    <a:lstStyle/>
                    <a:p>
                      <a:r>
                        <a:rPr lang="it-IT" sz="1000" dirty="0" smtClean="0"/>
                        <a:t>46.8%</a:t>
                      </a:r>
                      <a:endParaRPr lang="it-IT" sz="1000" dirty="0"/>
                    </a:p>
                  </a:txBody>
                  <a:tcPr marL="84406" marR="84406"/>
                </a:tc>
              </a:tr>
              <a:tr h="195833">
                <a:tc>
                  <a:txBody>
                    <a:bodyPr/>
                    <a:lstStyle/>
                    <a:p>
                      <a:r>
                        <a:rPr lang="it-IT" sz="1000" dirty="0" smtClean="0"/>
                        <a:t>3</a:t>
                      </a:r>
                      <a:r>
                        <a:rPr lang="it-IT" sz="1000" baseline="0" dirty="0" smtClean="0"/>
                        <a:t> Carte </a:t>
                      </a:r>
                      <a:endParaRPr lang="it-IT" sz="1000" dirty="0"/>
                    </a:p>
                  </a:txBody>
                  <a:tcPr marL="84406" marR="84406"/>
                </a:tc>
                <a:tc>
                  <a:txBody>
                    <a:bodyPr/>
                    <a:lstStyle/>
                    <a:p>
                      <a:r>
                        <a:rPr lang="it-IT" sz="1000" dirty="0" smtClean="0"/>
                        <a:t>50.0%</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45.3%</a:t>
                      </a:r>
                      <a:endParaRPr lang="it-IT" sz="1000" b="0" dirty="0"/>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50.2%</a:t>
                      </a:r>
                      <a:endParaRPr lang="it-IT" sz="1000" dirty="0"/>
                    </a:p>
                  </a:txBody>
                  <a:tcPr marL="84406" marR="84406"/>
                </a:tc>
              </a:tr>
              <a:tr h="195833">
                <a:tc>
                  <a:txBody>
                    <a:bodyPr/>
                    <a:lstStyle/>
                    <a:p>
                      <a:r>
                        <a:rPr lang="it-IT" sz="1000" dirty="0" smtClean="0"/>
                        <a:t>Nord Ovest</a:t>
                      </a:r>
                      <a:endParaRPr lang="it-IT" sz="1000" dirty="0"/>
                    </a:p>
                  </a:txBody>
                  <a:tcPr marL="84406" marR="84406"/>
                </a:tc>
                <a:tc>
                  <a:txBody>
                    <a:bodyPr/>
                    <a:lstStyle/>
                    <a:p>
                      <a:r>
                        <a:rPr lang="it-IT" sz="1000" dirty="0" smtClean="0"/>
                        <a:t>45.4%</a:t>
                      </a:r>
                      <a:endParaRPr lang="it-IT" sz="1000" dirty="0"/>
                    </a:p>
                  </a:txBody>
                  <a:tcPr marL="84406" marR="84406"/>
                </a:tc>
              </a:tr>
              <a:tr h="195833">
                <a:tc>
                  <a:txBody>
                    <a:bodyPr/>
                    <a:lstStyle/>
                    <a:p>
                      <a:r>
                        <a:rPr lang="it-IT" sz="1000" dirty="0" smtClean="0"/>
                        <a:t>2 Carte</a:t>
                      </a:r>
                      <a:endParaRPr lang="it-IT" sz="1000" dirty="0"/>
                    </a:p>
                  </a:txBody>
                  <a:tcPr marL="84406" marR="84406"/>
                </a:tc>
                <a:tc>
                  <a:txBody>
                    <a:bodyPr/>
                    <a:lstStyle/>
                    <a:p>
                      <a:r>
                        <a:rPr lang="it-IT" sz="1000" dirty="0" smtClean="0"/>
                        <a:t>50.8%</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r>
              <a:rPr lang="it-IT" sz="1200" b="1" dirty="0" smtClean="0">
                <a:latin typeface="Helvetica" pitchFamily="34" charset="0"/>
                <a:cs typeface="Helvetica" pitchFamily="34" charset="0"/>
              </a:rPr>
              <a:t>13. NON SAPREI A CHI CHIEDERE IL RIMBORSO IN CASO </a:t>
            </a:r>
            <a:r>
              <a:rPr lang="it-IT" sz="1200" b="1" dirty="0" err="1" smtClean="0">
                <a:latin typeface="Helvetica" pitchFamily="34" charset="0"/>
                <a:cs typeface="Helvetica" pitchFamily="34" charset="0"/>
              </a:rPr>
              <a:t>DI</a:t>
            </a:r>
            <a:r>
              <a:rPr lang="it-IT" sz="1200" b="1" dirty="0" smtClean="0">
                <a:latin typeface="Helvetica" pitchFamily="34" charset="0"/>
                <a:cs typeface="Helvetica" pitchFamily="34" charset="0"/>
              </a:rPr>
              <a:t> FRODE</a:t>
            </a:r>
          </a:p>
        </p:txBody>
      </p:sp>
      <p:sp>
        <p:nvSpPr>
          <p:cNvPr id="11" name="Titolo 24"/>
          <p:cNvSpPr>
            <a:spLocks noGrp="1"/>
          </p:cNvSpPr>
          <p:nvPr>
            <p:ph type="title"/>
          </p:nvPr>
        </p:nvSpPr>
        <p:spPr>
          <a:xfrm>
            <a:off x="457200" y="274638"/>
            <a:ext cx="6871447" cy="532719"/>
          </a:xfrm>
        </p:spPr>
        <p:txBody>
          <a:bodyPr/>
          <a:lstStyle/>
          <a:p>
            <a:r>
              <a:rPr lang="it-IT" dirty="0" err="1" smtClean="0"/>
              <a:t>Co-badging</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27385"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56-70 anni che vivono nel Sud e Isole e che possiedono solo la carta di credito</a:t>
            </a:r>
            <a:endParaRPr lang="it-IT" sz="1000" dirty="0">
              <a:latin typeface="Helvetica" pitchFamily="34" charset="0"/>
              <a:cs typeface="Helvetica" pitchFamily="34" charset="0"/>
            </a:endParaRPr>
          </a:p>
        </p:txBody>
      </p:sp>
      <p:sp>
        <p:nvSpPr>
          <p:cNvPr id="9" name="CasellaDiTesto 8"/>
          <p:cNvSpPr txBox="1"/>
          <p:nvPr/>
        </p:nvSpPr>
        <p:spPr>
          <a:xfrm>
            <a:off x="5890153" y="4085725"/>
            <a:ext cx="2670727"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18-35 anni che vivono nel Centro possessori  di 2  tipologie di carte </a:t>
            </a:r>
          </a:p>
        </p:txBody>
      </p:sp>
      <p:graphicFrame>
        <p:nvGraphicFramePr>
          <p:cNvPr id="10" name="Tabella 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47.2%</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56.5%</a:t>
                      </a:r>
                      <a:endParaRPr lang="it-IT" sz="1000" dirty="0"/>
                    </a:p>
                  </a:txBody>
                  <a:tcPr marL="84406" marR="84406"/>
                </a:tc>
              </a:tr>
              <a:tr h="195833">
                <a:tc>
                  <a:txBody>
                    <a:bodyPr/>
                    <a:lstStyle/>
                    <a:p>
                      <a:r>
                        <a:rPr lang="it-IT" sz="1000" dirty="0" smtClean="0"/>
                        <a:t>Sud e Isole</a:t>
                      </a:r>
                      <a:endParaRPr lang="it-IT" sz="1000" dirty="0"/>
                    </a:p>
                  </a:txBody>
                  <a:tcPr marL="84406" marR="84406"/>
                </a:tc>
                <a:tc>
                  <a:txBody>
                    <a:bodyPr/>
                    <a:lstStyle/>
                    <a:p>
                      <a:r>
                        <a:rPr lang="it-IT" sz="1000" dirty="0" smtClean="0"/>
                        <a:t>46.8%</a:t>
                      </a:r>
                      <a:endParaRPr lang="it-IT" sz="1000" dirty="0"/>
                    </a:p>
                  </a:txBody>
                  <a:tcPr marL="84406" marR="84406"/>
                </a:tc>
              </a:tr>
              <a:tr h="195833">
                <a:tc>
                  <a:txBody>
                    <a:bodyPr/>
                    <a:lstStyle/>
                    <a:p>
                      <a:r>
                        <a:rPr lang="it-IT" sz="1000" dirty="0" smtClean="0"/>
                        <a:t>Solo Credito</a:t>
                      </a:r>
                      <a:endParaRPr lang="it-IT" sz="1000" dirty="0"/>
                    </a:p>
                  </a:txBody>
                  <a:tcPr marL="84406" marR="84406"/>
                </a:tc>
                <a:tc>
                  <a:txBody>
                    <a:bodyPr/>
                    <a:lstStyle/>
                    <a:p>
                      <a:r>
                        <a:rPr lang="it-IT" sz="1000" dirty="0" smtClean="0"/>
                        <a:t>50.9%</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44.2%</a:t>
                      </a:r>
                      <a:endParaRPr lang="it-IT" sz="1000" b="0" dirty="0"/>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49.8%</a:t>
                      </a:r>
                      <a:endParaRPr lang="it-IT" sz="1000" dirty="0"/>
                    </a:p>
                  </a:txBody>
                  <a:tcPr marL="84406" marR="84406"/>
                </a:tc>
              </a:tr>
              <a:tr h="195833">
                <a:tc>
                  <a:txBody>
                    <a:bodyPr/>
                    <a:lstStyle/>
                    <a:p>
                      <a:r>
                        <a:rPr lang="it-IT" sz="1000" dirty="0" smtClean="0"/>
                        <a:t>Centro</a:t>
                      </a:r>
                      <a:endParaRPr lang="it-IT" sz="1000" dirty="0"/>
                    </a:p>
                  </a:txBody>
                  <a:tcPr marL="84406" marR="84406"/>
                </a:tc>
                <a:tc>
                  <a:txBody>
                    <a:bodyPr/>
                    <a:lstStyle/>
                    <a:p>
                      <a:r>
                        <a:rPr lang="it-IT" sz="1000" dirty="0" smtClean="0"/>
                        <a:t>44.5%</a:t>
                      </a:r>
                      <a:endParaRPr lang="it-IT" sz="1000" dirty="0"/>
                    </a:p>
                  </a:txBody>
                  <a:tcPr marL="84406" marR="84406"/>
                </a:tc>
              </a:tr>
              <a:tr h="195833">
                <a:tc>
                  <a:txBody>
                    <a:bodyPr/>
                    <a:lstStyle/>
                    <a:p>
                      <a:r>
                        <a:rPr lang="it-IT" sz="1000" dirty="0" smtClean="0"/>
                        <a:t>2 Carte</a:t>
                      </a:r>
                      <a:endParaRPr lang="it-IT" sz="1000" dirty="0"/>
                    </a:p>
                  </a:txBody>
                  <a:tcPr marL="84406" marR="84406"/>
                </a:tc>
                <a:tc>
                  <a:txBody>
                    <a:bodyPr/>
                    <a:lstStyle/>
                    <a:p>
                      <a:r>
                        <a:rPr lang="it-IT" sz="1000" dirty="0" smtClean="0"/>
                        <a:t>50.8%</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p:cNvSpPr txBox="1"/>
          <p:nvPr/>
        </p:nvSpPr>
        <p:spPr>
          <a:xfrm>
            <a:off x="165095" y="822685"/>
            <a:ext cx="8508258" cy="461665"/>
          </a:xfrm>
          <a:prstGeom prst="rect">
            <a:avLst/>
          </a:prstGeom>
          <a:noFill/>
        </p:spPr>
        <p:txBody>
          <a:bodyPr wrap="square" rtlCol="0">
            <a:spAutoFit/>
          </a:bodyPr>
          <a:lstStyle/>
          <a:p>
            <a:pPr algn="l"/>
            <a:r>
              <a:rPr lang="it-IT" sz="1200" b="1" dirty="0" smtClean="0">
                <a:latin typeface="Helvetica" pitchFamily="34" charset="0"/>
                <a:cs typeface="Helvetica" pitchFamily="34" charset="0"/>
              </a:rPr>
              <a:t>14. Alla luce di quanto detto sopra Lei pensa che i consumatori possano trarre vantaggio dall’introduzione di questa norma?</a:t>
            </a:r>
          </a:p>
        </p:txBody>
      </p:sp>
      <p:grpSp>
        <p:nvGrpSpPr>
          <p:cNvPr id="2" name="Gruppo 7"/>
          <p:cNvGrpSpPr/>
          <p:nvPr/>
        </p:nvGrpSpPr>
        <p:grpSpPr>
          <a:xfrm>
            <a:off x="-467140" y="824331"/>
            <a:ext cx="6852472" cy="3550814"/>
            <a:chOff x="182452" y="1268700"/>
            <a:chExt cx="6282758" cy="2489374"/>
          </a:xfrm>
        </p:grpSpPr>
        <p:graphicFrame>
          <p:nvGraphicFramePr>
            <p:cNvPr id="15" name="Grafico 14"/>
            <p:cNvGraphicFramePr/>
            <p:nvPr/>
          </p:nvGraphicFramePr>
          <p:xfrm>
            <a:off x="3440790" y="1268700"/>
            <a:ext cx="3024420" cy="2489374"/>
          </p:xfrm>
          <a:graphic>
            <a:graphicData uri="http://schemas.openxmlformats.org/drawingml/2006/chart">
              <c:chart xmlns:c="http://schemas.openxmlformats.org/drawingml/2006/chart" xmlns:r="http://schemas.openxmlformats.org/officeDocument/2006/relationships" r:id="rId2"/>
            </a:graphicData>
          </a:graphic>
        </p:graphicFrame>
        <p:sp>
          <p:nvSpPr>
            <p:cNvPr id="13" name="CasellaDiTesto 12"/>
            <p:cNvSpPr txBox="1"/>
            <p:nvPr/>
          </p:nvSpPr>
          <p:spPr>
            <a:xfrm>
              <a:off x="182452" y="1786217"/>
              <a:ext cx="3024423" cy="246221"/>
            </a:xfrm>
            <a:prstGeom prst="rect">
              <a:avLst/>
            </a:prstGeom>
            <a:noFill/>
          </p:spPr>
          <p:txBody>
            <a:bodyPr wrap="square" rtlCol="0">
              <a:spAutoFit/>
            </a:bodyPr>
            <a:lstStyle/>
            <a:p>
              <a:endParaRPr lang="it-IT" sz="1000" dirty="0" smtClean="0">
                <a:latin typeface="Helvetica" pitchFamily="34" charset="0"/>
                <a:cs typeface="Helvetica" pitchFamily="34" charset="0"/>
              </a:endParaRPr>
            </a:p>
          </p:txBody>
        </p:sp>
      </p:grpSp>
      <p:graphicFrame>
        <p:nvGraphicFramePr>
          <p:cNvPr id="20" name="Tabella 19"/>
          <p:cNvGraphicFramePr>
            <a:graphicFrameLocks noGrp="1"/>
          </p:cNvGraphicFramePr>
          <p:nvPr>
            <p:extLst>
              <p:ext uri="{D42A27DB-BD31-4B8C-83A1-F6EECF244321}">
                <p14:modId xmlns:p14="http://schemas.microsoft.com/office/powerpoint/2010/main" xmlns="" val="256841620"/>
              </p:ext>
            </p:extLst>
          </p:nvPr>
        </p:nvGraphicFramePr>
        <p:xfrm>
          <a:off x="6005935" y="4723391"/>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Uomini </a:t>
                      </a:r>
                      <a:endParaRPr lang="it-IT" sz="1000" b="0" dirty="0"/>
                    </a:p>
                  </a:txBody>
                  <a:tcPr marL="84406" marR="84406"/>
                </a:tc>
                <a:tc>
                  <a:txBody>
                    <a:bodyPr/>
                    <a:lstStyle/>
                    <a:p>
                      <a:r>
                        <a:rPr lang="it-IT" sz="1000" b="0" dirty="0" smtClean="0"/>
                        <a:t>38.8%</a:t>
                      </a:r>
                      <a:endParaRPr lang="it-IT" sz="1000" b="0" dirty="0"/>
                    </a:p>
                  </a:txBody>
                  <a:tcPr marL="84406" marR="84406"/>
                </a:tc>
              </a:tr>
              <a:tr h="195833">
                <a:tc>
                  <a:txBody>
                    <a:bodyPr/>
                    <a:lstStyle/>
                    <a:p>
                      <a:r>
                        <a:rPr lang="it-IT" sz="1000" b="0" dirty="0" smtClean="0"/>
                        <a:t>18-35 anni </a:t>
                      </a:r>
                      <a:endParaRPr lang="it-IT" sz="1000" b="0" dirty="0"/>
                    </a:p>
                  </a:txBody>
                  <a:tcPr marL="84406" marR="84406"/>
                </a:tc>
                <a:tc>
                  <a:txBody>
                    <a:bodyPr/>
                    <a:lstStyle/>
                    <a:p>
                      <a:r>
                        <a:rPr lang="it-IT" sz="1000" b="0" dirty="0" smtClean="0"/>
                        <a:t>42.3%</a:t>
                      </a:r>
                      <a:endParaRPr lang="it-IT" sz="1000" b="0" dirty="0"/>
                    </a:p>
                  </a:txBody>
                  <a:tcPr marL="84406" marR="84406"/>
                </a:tc>
              </a:tr>
              <a:tr h="195833">
                <a:tc>
                  <a:txBody>
                    <a:bodyPr/>
                    <a:lstStyle/>
                    <a:p>
                      <a:r>
                        <a:rPr lang="it-IT" sz="1000" b="0" dirty="0" smtClean="0"/>
                        <a:t>Nord Ovest</a:t>
                      </a:r>
                      <a:endParaRPr lang="it-IT" sz="1000" b="0" dirty="0"/>
                    </a:p>
                  </a:txBody>
                  <a:tcPr marL="84406" marR="84406"/>
                </a:tc>
                <a:tc>
                  <a:txBody>
                    <a:bodyPr/>
                    <a:lstStyle/>
                    <a:p>
                      <a:r>
                        <a:rPr lang="it-IT" sz="1000" b="0" dirty="0" smtClean="0"/>
                        <a:t>38.7%</a:t>
                      </a:r>
                      <a:endParaRPr lang="it-IT" sz="1000" b="0" dirty="0"/>
                    </a:p>
                  </a:txBody>
                  <a:tcPr marL="84406" marR="84406"/>
                </a:tc>
              </a:tr>
              <a:tr h="195833">
                <a:tc>
                  <a:txBody>
                    <a:bodyPr/>
                    <a:lstStyle/>
                    <a:p>
                      <a:r>
                        <a:rPr lang="it-IT" sz="1000" b="0" dirty="0" smtClean="0"/>
                        <a:t>3 carte</a:t>
                      </a:r>
                      <a:endParaRPr lang="it-IT" sz="1000" b="0" dirty="0"/>
                    </a:p>
                  </a:txBody>
                  <a:tcPr marL="84406" marR="84406"/>
                </a:tc>
                <a:tc>
                  <a:txBody>
                    <a:bodyPr/>
                    <a:lstStyle/>
                    <a:p>
                      <a:r>
                        <a:rPr lang="it-IT" sz="1000" b="0" dirty="0" smtClean="0"/>
                        <a:t>45.8%</a:t>
                      </a:r>
                      <a:endParaRPr lang="it-IT" sz="1000" b="0" dirty="0"/>
                    </a:p>
                  </a:txBody>
                  <a:tcPr marL="84406" marR="84406"/>
                </a:tc>
              </a:tr>
            </a:tbl>
          </a:graphicData>
        </a:graphic>
      </p:graphicFrame>
      <p:graphicFrame>
        <p:nvGraphicFramePr>
          <p:cNvPr id="22" name="Tabella 21"/>
          <p:cNvGraphicFramePr>
            <a:graphicFrameLocks noGrp="1"/>
          </p:cNvGraphicFramePr>
          <p:nvPr>
            <p:extLst>
              <p:ext uri="{D42A27DB-BD31-4B8C-83A1-F6EECF244321}">
                <p14:modId xmlns:p14="http://schemas.microsoft.com/office/powerpoint/2010/main" xmlns="" val="148482724"/>
              </p:ext>
            </p:extLst>
          </p:nvPr>
        </p:nvGraphicFramePr>
        <p:xfrm>
          <a:off x="273709" y="4736838"/>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69.4%</a:t>
                      </a:r>
                      <a:endParaRPr lang="it-IT" sz="1000" b="0" dirty="0"/>
                    </a:p>
                  </a:txBody>
                  <a:tcPr marL="84406" marR="84406"/>
                </a:tc>
              </a:tr>
              <a:tr h="195833">
                <a:tc>
                  <a:txBody>
                    <a:bodyPr/>
                    <a:lstStyle/>
                    <a:p>
                      <a:r>
                        <a:rPr lang="it-IT" sz="1000" dirty="0" smtClean="0"/>
                        <a:t>56-70 anni </a:t>
                      </a:r>
                      <a:endParaRPr lang="it-IT" sz="1000" dirty="0"/>
                    </a:p>
                  </a:txBody>
                  <a:tcPr marL="84406" marR="84406"/>
                </a:tc>
                <a:tc>
                  <a:txBody>
                    <a:bodyPr/>
                    <a:lstStyle/>
                    <a:p>
                      <a:r>
                        <a:rPr lang="it-IT" sz="1000" dirty="0" smtClean="0"/>
                        <a:t>73.7%</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69.2%</a:t>
                      </a:r>
                      <a:endParaRPr lang="it-IT" sz="1000" dirty="0"/>
                    </a:p>
                  </a:txBody>
                  <a:tcPr marL="84406" marR="84406"/>
                </a:tc>
              </a:tr>
              <a:tr h="195833">
                <a:tc>
                  <a:txBody>
                    <a:bodyPr/>
                    <a:lstStyle/>
                    <a:p>
                      <a:r>
                        <a:rPr lang="it-IT" sz="1000" dirty="0" smtClean="0"/>
                        <a:t>Solo Credito</a:t>
                      </a:r>
                      <a:endParaRPr lang="it-IT" sz="1000" dirty="0"/>
                    </a:p>
                  </a:txBody>
                  <a:tcPr marL="84406" marR="84406"/>
                </a:tc>
                <a:tc>
                  <a:txBody>
                    <a:bodyPr/>
                    <a:lstStyle/>
                    <a:p>
                      <a:r>
                        <a:rPr lang="it-IT" sz="1000" dirty="0" smtClean="0"/>
                        <a:t>77.8%</a:t>
                      </a:r>
                      <a:endParaRPr lang="it-IT" sz="1000" dirty="0"/>
                    </a:p>
                  </a:txBody>
                  <a:tcPr marL="84406" marR="84406"/>
                </a:tc>
              </a:tr>
            </a:tbl>
          </a:graphicData>
        </a:graphic>
      </p:graphicFrame>
      <p:sp>
        <p:nvSpPr>
          <p:cNvPr id="25" name="Titolo 24"/>
          <p:cNvSpPr>
            <a:spLocks noGrp="1"/>
          </p:cNvSpPr>
          <p:nvPr>
            <p:ph type="title"/>
          </p:nvPr>
        </p:nvSpPr>
        <p:spPr>
          <a:xfrm>
            <a:off x="457200" y="274638"/>
            <a:ext cx="8229600" cy="532719"/>
          </a:xfrm>
        </p:spPr>
        <p:txBody>
          <a:bodyPr/>
          <a:lstStyle/>
          <a:p>
            <a:r>
              <a:rPr lang="it-IT" dirty="0" err="1" smtClean="0"/>
              <a:t>Co-badging</a:t>
            </a:r>
            <a:endParaRPr lang="it-IT" dirty="0"/>
          </a:p>
        </p:txBody>
      </p:sp>
      <p:sp>
        <p:nvSpPr>
          <p:cNvPr id="29" name="CasellaDiTesto 28"/>
          <p:cNvSpPr txBox="1"/>
          <p:nvPr/>
        </p:nvSpPr>
        <p:spPr>
          <a:xfrm>
            <a:off x="159548" y="4093523"/>
            <a:ext cx="3057654"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56-70 anni che vivono nel Nord Est e possessori  solo carta di credito</a:t>
            </a:r>
          </a:p>
        </p:txBody>
      </p:sp>
      <p:sp>
        <p:nvSpPr>
          <p:cNvPr id="30" name="CasellaDiTesto 29"/>
          <p:cNvSpPr txBox="1"/>
          <p:nvPr/>
        </p:nvSpPr>
        <p:spPr>
          <a:xfrm>
            <a:off x="5919347" y="4084559"/>
            <a:ext cx="3057654"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18-35 anni che vivono nel Nord Ovest e che possiedono tutte e 3 le tipologie di carte</a:t>
            </a:r>
          </a:p>
        </p:txBody>
      </p:sp>
      <p:pic>
        <p:nvPicPr>
          <p:cNvPr id="11"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147918" y="867432"/>
            <a:ext cx="8700247" cy="5089616"/>
            <a:chOff x="386635" y="867431"/>
            <a:chExt cx="9836945" cy="3509946"/>
          </a:xfrm>
        </p:grpSpPr>
        <p:sp>
          <p:nvSpPr>
            <p:cNvPr id="12" name="CasellaDiTesto 11"/>
            <p:cNvSpPr txBox="1"/>
            <p:nvPr/>
          </p:nvSpPr>
          <p:spPr>
            <a:xfrm>
              <a:off x="386635" y="867431"/>
              <a:ext cx="9217279" cy="955133"/>
            </a:xfrm>
            <a:prstGeom prst="rect">
              <a:avLst/>
            </a:prstGeom>
            <a:noFill/>
          </p:spPr>
          <p:txBody>
            <a:bodyPr wrap="square" rtlCol="0">
              <a:spAutoFit/>
            </a:bodyPr>
            <a:lstStyle/>
            <a:p>
              <a:pPr lvl="0"/>
              <a:r>
                <a:rPr lang="it-IT" sz="1200" b="1" u="sng" dirty="0" smtClean="0">
                  <a:latin typeface="Helvetica" pitchFamily="34" charset="0"/>
                  <a:cs typeface="Helvetica" pitchFamily="34" charset="0"/>
                </a:rPr>
                <a:t>Infine attualmente è in vigore un regolamento che obbliga l’esercente ad accettare tutte le carte emesse dal circuito con cui si relaziona (per es. carte normali, oro, </a:t>
              </a:r>
              <a:r>
                <a:rPr lang="it-IT" sz="1200" b="1" u="sng" dirty="0" err="1" smtClean="0">
                  <a:latin typeface="Helvetica" pitchFamily="34" charset="0"/>
                  <a:cs typeface="Helvetica" pitchFamily="34" charset="0"/>
                </a:rPr>
                <a:t>platino……</a:t>
              </a:r>
              <a:r>
                <a:rPr lang="it-IT" sz="1200" b="1" u="sng" dirty="0" smtClean="0">
                  <a:latin typeface="Helvetica" pitchFamily="34" charset="0"/>
                  <a:cs typeface="Helvetica" pitchFamily="34" charset="0"/>
                </a:rPr>
                <a:t>). Le nuove norme della Commissione Europea prevedono invece la possibilità per l’esercente di escluderne alcuni tipi. Per il consumatore ciò significa la possibilità di vedersi rifiutare una carta anche se appartenente al circuito trattato dall’esercente perché di un tipo da lui non sottoscritto.</a:t>
              </a:r>
            </a:p>
            <a:p>
              <a:pPr lvl="0"/>
              <a:endParaRPr lang="it-IT" sz="1200" dirty="0" smtClean="0">
                <a:latin typeface="Helvetica" pitchFamily="34" charset="0"/>
                <a:cs typeface="Helvetica" pitchFamily="34" charset="0"/>
              </a:endParaRPr>
            </a:p>
            <a:p>
              <a:r>
                <a:rPr lang="it-IT" sz="1200" b="1" dirty="0" smtClean="0">
                  <a:latin typeface="Helvetica" pitchFamily="34" charset="0"/>
                  <a:cs typeface="Helvetica" pitchFamily="34" charset="0"/>
                </a:rPr>
                <a:t>15.16.17.18. Quanto Lei è d’accordo con le seguenti affermazioni?</a:t>
              </a:r>
            </a:p>
          </p:txBody>
        </p:sp>
        <p:graphicFrame>
          <p:nvGraphicFramePr>
            <p:cNvPr id="15" name="Grafico 14"/>
            <p:cNvGraphicFramePr/>
            <p:nvPr/>
          </p:nvGraphicFramePr>
          <p:xfrm>
            <a:off x="479137" y="1817897"/>
            <a:ext cx="9744443" cy="2559480"/>
          </p:xfrm>
          <a:graphic>
            <a:graphicData uri="http://schemas.openxmlformats.org/drawingml/2006/chart">
              <c:chart xmlns:c="http://schemas.openxmlformats.org/drawingml/2006/chart" xmlns:r="http://schemas.openxmlformats.org/officeDocument/2006/relationships" r:id="rId2"/>
            </a:graphicData>
          </a:graphic>
        </p:graphicFrame>
      </p:grpSp>
      <p:sp>
        <p:nvSpPr>
          <p:cNvPr id="11" name="Titolo 24"/>
          <p:cNvSpPr>
            <a:spLocks noGrp="1"/>
          </p:cNvSpPr>
          <p:nvPr>
            <p:ph type="title"/>
          </p:nvPr>
        </p:nvSpPr>
        <p:spPr>
          <a:xfrm>
            <a:off x="457200" y="274638"/>
            <a:ext cx="6871447" cy="532719"/>
          </a:xfrm>
        </p:spPr>
        <p:txBody>
          <a:bodyPr/>
          <a:lstStyle/>
          <a:p>
            <a:r>
              <a:rPr lang="it-IT" dirty="0" err="1" smtClean="0"/>
              <a:t>Honor</a:t>
            </a:r>
            <a:r>
              <a:rPr lang="it-IT" dirty="0" smtClean="0"/>
              <a:t> </a:t>
            </a:r>
            <a:r>
              <a:rPr lang="it-IT" dirty="0" err="1" smtClean="0"/>
              <a:t>All</a:t>
            </a:r>
            <a:r>
              <a:rPr lang="it-IT" dirty="0" smtClean="0"/>
              <a:t> Card </a:t>
            </a:r>
            <a:r>
              <a:rPr lang="it-IT" dirty="0" err="1" smtClean="0"/>
              <a:t>Rule</a:t>
            </a:r>
            <a:r>
              <a:rPr lang="it-IT" dirty="0" smtClean="0"/>
              <a:t> (HACR)</a:t>
            </a:r>
            <a:endParaRPr lang="it-IT" dirty="0"/>
          </a:p>
        </p:txBody>
      </p:sp>
      <p:pic>
        <p:nvPicPr>
          <p:cNvPr id="6"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r>
              <a:rPr lang="it-IT" sz="1200" b="1" dirty="0" smtClean="0">
                <a:latin typeface="Helvetica" pitchFamily="34" charset="0"/>
                <a:cs typeface="Helvetica" pitchFamily="34" charset="0"/>
              </a:rPr>
              <a:t>15. Questa norma è lesiva dei diritti dei consumatori?</a:t>
            </a:r>
          </a:p>
        </p:txBody>
      </p:sp>
      <p:sp>
        <p:nvSpPr>
          <p:cNvPr id="11" name="Titolo 24"/>
          <p:cNvSpPr>
            <a:spLocks noGrp="1"/>
          </p:cNvSpPr>
          <p:nvPr>
            <p:ph type="title"/>
          </p:nvPr>
        </p:nvSpPr>
        <p:spPr>
          <a:xfrm>
            <a:off x="457200" y="274638"/>
            <a:ext cx="6871447" cy="532719"/>
          </a:xfrm>
        </p:spPr>
        <p:txBody>
          <a:bodyPr/>
          <a:lstStyle/>
          <a:p>
            <a:r>
              <a:rPr lang="it-IT" dirty="0" err="1" smtClean="0"/>
              <a:t>Honor</a:t>
            </a:r>
            <a:r>
              <a:rPr lang="it-IT" dirty="0" smtClean="0"/>
              <a:t> </a:t>
            </a:r>
            <a:r>
              <a:rPr lang="it-IT" dirty="0" err="1" smtClean="0"/>
              <a:t>All</a:t>
            </a:r>
            <a:r>
              <a:rPr lang="it-IT" dirty="0" smtClean="0"/>
              <a:t> Card </a:t>
            </a:r>
            <a:r>
              <a:rPr lang="it-IT" dirty="0" err="1" smtClean="0"/>
              <a:t>Rule</a:t>
            </a:r>
            <a:r>
              <a:rPr lang="it-IT" dirty="0" smtClean="0"/>
              <a:t> (HACR)</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27385"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18-35 anni che vivono nel Nord Ovest e possiedono le 3 tipologie di carte</a:t>
            </a:r>
            <a:endParaRPr lang="it-IT" sz="1000" dirty="0">
              <a:latin typeface="Helvetica" pitchFamily="34" charset="0"/>
              <a:cs typeface="Helvetica" pitchFamily="34" charset="0"/>
            </a:endParaRPr>
          </a:p>
        </p:txBody>
      </p:sp>
      <p:sp>
        <p:nvSpPr>
          <p:cNvPr id="9" name="CasellaDiTesto 8"/>
          <p:cNvSpPr txBox="1"/>
          <p:nvPr/>
        </p:nvSpPr>
        <p:spPr>
          <a:xfrm>
            <a:off x="5890153" y="4085725"/>
            <a:ext cx="2670727"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56-70 anni che vivono nel Nord Est possessori solo di carta di Credito</a:t>
            </a:r>
          </a:p>
        </p:txBody>
      </p:sp>
      <p:graphicFrame>
        <p:nvGraphicFramePr>
          <p:cNvPr id="10" name="Tabella 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 </a:t>
                      </a:r>
                      <a:endParaRPr lang="it-IT" sz="1000" b="0" dirty="0"/>
                    </a:p>
                  </a:txBody>
                  <a:tcPr marL="84406" marR="84406"/>
                </a:tc>
                <a:tc>
                  <a:txBody>
                    <a:bodyPr/>
                    <a:lstStyle/>
                    <a:p>
                      <a:r>
                        <a:rPr lang="it-IT" sz="1000" b="0" dirty="0" smtClean="0"/>
                        <a:t>80.0%</a:t>
                      </a:r>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79.1%</a:t>
                      </a:r>
                      <a:endParaRPr lang="it-IT" sz="1000" dirty="0"/>
                    </a:p>
                  </a:txBody>
                  <a:tcPr marL="84406" marR="84406"/>
                </a:tc>
              </a:tr>
              <a:tr h="195833">
                <a:tc>
                  <a:txBody>
                    <a:bodyPr/>
                    <a:lstStyle/>
                    <a:p>
                      <a:r>
                        <a:rPr lang="it-IT" sz="1000" dirty="0" smtClean="0"/>
                        <a:t>Nord Ovest</a:t>
                      </a:r>
                      <a:endParaRPr lang="it-IT" sz="1000" dirty="0"/>
                    </a:p>
                  </a:txBody>
                  <a:tcPr marL="84406" marR="84406"/>
                </a:tc>
                <a:tc>
                  <a:txBody>
                    <a:bodyPr/>
                    <a:lstStyle/>
                    <a:p>
                      <a:r>
                        <a:rPr lang="it-IT" sz="1000" dirty="0" smtClean="0"/>
                        <a:t>82.5%</a:t>
                      </a:r>
                      <a:endParaRPr lang="it-IT" sz="1000" dirty="0"/>
                    </a:p>
                  </a:txBody>
                  <a:tcPr marL="84406" marR="84406"/>
                </a:tc>
              </a:tr>
              <a:tr h="195833">
                <a:tc>
                  <a:txBody>
                    <a:bodyPr/>
                    <a:lstStyle/>
                    <a:p>
                      <a:r>
                        <a:rPr lang="it-IT" sz="1000" dirty="0" smtClean="0"/>
                        <a:t>3 Carte</a:t>
                      </a:r>
                      <a:endParaRPr lang="it-IT" sz="1000" dirty="0"/>
                    </a:p>
                  </a:txBody>
                  <a:tcPr marL="84406" marR="84406"/>
                </a:tc>
                <a:tc>
                  <a:txBody>
                    <a:bodyPr/>
                    <a:lstStyle/>
                    <a:p>
                      <a:r>
                        <a:rPr lang="it-IT" sz="1000" dirty="0" smtClean="0"/>
                        <a:t>84.7%</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13.8%</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13.3%</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16.8%</a:t>
                      </a:r>
                      <a:endParaRPr lang="it-IT" sz="1000" dirty="0"/>
                    </a:p>
                  </a:txBody>
                  <a:tcPr marL="84406" marR="84406"/>
                </a:tc>
              </a:tr>
              <a:tr h="195833">
                <a:tc>
                  <a:txBody>
                    <a:bodyPr/>
                    <a:lstStyle/>
                    <a:p>
                      <a:r>
                        <a:rPr lang="it-IT" sz="1000" dirty="0" smtClean="0"/>
                        <a:t>Solo Credito</a:t>
                      </a:r>
                      <a:endParaRPr lang="it-IT" sz="1000" dirty="0"/>
                    </a:p>
                  </a:txBody>
                  <a:tcPr marL="84406" marR="84406"/>
                </a:tc>
                <a:tc>
                  <a:txBody>
                    <a:bodyPr/>
                    <a:lstStyle/>
                    <a:p>
                      <a:r>
                        <a:rPr lang="it-IT" sz="1000" dirty="0" smtClean="0"/>
                        <a:t>22.2%</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endParaRPr lang="it-IT" smtClean="0"/>
          </a:p>
          <a:p>
            <a:pPr>
              <a:defRPr/>
            </a:pPr>
            <a:endParaRPr lang="it-IT" smtClean="0"/>
          </a:p>
          <a:p>
            <a:pPr>
              <a:defRPr/>
            </a:pPr>
            <a:fld id="{3EDCD363-B768-4D34-8D13-1ACD93C469C4}" type="slidenum">
              <a:rPr lang="it-IT" smtClean="0"/>
              <a:pPr>
                <a:defRPr/>
              </a:pPr>
              <a:t>2</a:t>
            </a:fld>
            <a:endParaRPr lang="it-IT"/>
          </a:p>
        </p:txBody>
      </p:sp>
      <p:sp>
        <p:nvSpPr>
          <p:cNvPr id="9" name="Rettangolo 8"/>
          <p:cNvSpPr/>
          <p:nvPr/>
        </p:nvSpPr>
        <p:spPr>
          <a:xfrm>
            <a:off x="182692" y="1546411"/>
            <a:ext cx="8571343" cy="4016484"/>
          </a:xfrm>
          <a:prstGeom prst="rect">
            <a:avLst/>
          </a:prstGeom>
        </p:spPr>
        <p:txBody>
          <a:bodyPr wrap="square">
            <a:spAutoFit/>
          </a:bodyPr>
          <a:lstStyle/>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OBIETTIVI- PERIODO </a:t>
            </a:r>
            <a:r>
              <a:rPr lang="it-IT" sz="1100" dirty="0" err="1" smtClean="0">
                <a:solidFill>
                  <a:schemeClr val="tx1">
                    <a:lumMod val="65000"/>
                    <a:lumOff val="35000"/>
                  </a:schemeClr>
                </a:solidFill>
                <a:latin typeface="Helvetica" pitchFamily="34" charset="0"/>
                <a:cs typeface="Helvetica" pitchFamily="34" charset="0"/>
              </a:rPr>
              <a:t>DI</a:t>
            </a:r>
            <a:r>
              <a:rPr lang="it-IT" sz="1100" dirty="0" smtClean="0">
                <a:solidFill>
                  <a:schemeClr val="tx1">
                    <a:lumMod val="65000"/>
                    <a:lumOff val="35000"/>
                  </a:schemeClr>
                </a:solidFill>
                <a:latin typeface="Helvetica" pitchFamily="34" charset="0"/>
                <a:cs typeface="Helvetica" pitchFamily="34" charset="0"/>
              </a:rPr>
              <a:t> RILEVAZIONE &amp; METODOLOGIA ___ _______________________________________		3</a:t>
            </a: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CARATTERISTICHE DEL CAMPIONE ____________________________________________________________		4</a:t>
            </a: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ESPERIENZA DIRETTA _______________________________________________________________________		6</a:t>
            </a: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INTERCHANGE FEE__________________________________________________________________________		</a:t>
            </a:r>
            <a:r>
              <a:rPr lang="it-IT" sz="1100" dirty="0">
                <a:solidFill>
                  <a:schemeClr val="tx1">
                    <a:lumMod val="65000"/>
                    <a:lumOff val="35000"/>
                  </a:schemeClr>
                </a:solidFill>
                <a:latin typeface="Helvetica" pitchFamily="34" charset="0"/>
                <a:cs typeface="Helvetica" pitchFamily="34" charset="0"/>
              </a:rPr>
              <a:t>9</a:t>
            </a:r>
            <a:endParaRPr lang="it-IT" sz="1100" dirty="0" smtClean="0">
              <a:solidFill>
                <a:schemeClr val="tx1">
                  <a:lumMod val="65000"/>
                  <a:lumOff val="35000"/>
                </a:schemeClr>
              </a:solidFill>
              <a:latin typeface="Helvetica" pitchFamily="34" charset="0"/>
              <a:cs typeface="Helvetica" pitchFamily="34" charset="0"/>
            </a:endParaRP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CO-BADGING _______________________________________________________________________________		13</a:t>
            </a: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HONOR ALL CARDS RULE (HACR) ______________________________________________________________		18</a:t>
            </a: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REAZIONI ALL’APPLICAZIONE DELLA NORMATIVA EUROPEA _______________________________________		24</a:t>
            </a:r>
          </a:p>
          <a:p>
            <a:pPr algn="just">
              <a:lnSpc>
                <a:spcPct val="250000"/>
              </a:lnSpc>
            </a:pPr>
            <a:r>
              <a:rPr lang="it-IT" sz="1100" dirty="0" smtClean="0">
                <a:solidFill>
                  <a:schemeClr val="tx1">
                    <a:lumMod val="65000"/>
                    <a:lumOff val="35000"/>
                  </a:schemeClr>
                </a:solidFill>
                <a:latin typeface="Helvetica" pitchFamily="34" charset="0"/>
                <a:cs typeface="Helvetica" pitchFamily="34" charset="0"/>
              </a:rPr>
              <a:t>CONCLUSIONI _______________________________________________________________________________		26</a:t>
            </a:r>
          </a:p>
          <a:p>
            <a:pPr algn="just">
              <a:lnSpc>
                <a:spcPct val="250000"/>
              </a:lnSpc>
            </a:pPr>
            <a:endParaRPr lang="it-IT" sz="1100" dirty="0" smtClean="0">
              <a:solidFill>
                <a:schemeClr val="tx1">
                  <a:lumMod val="65000"/>
                  <a:lumOff val="35000"/>
                </a:schemeClr>
              </a:solidFill>
              <a:latin typeface="Helvetica" pitchFamily="34" charset="0"/>
              <a:cs typeface="Helvetica" pitchFamily="34" charset="0"/>
            </a:endParaRPr>
          </a:p>
        </p:txBody>
      </p:sp>
      <p:sp>
        <p:nvSpPr>
          <p:cNvPr id="6" name="Titolo 24"/>
          <p:cNvSpPr>
            <a:spLocks noGrp="1"/>
          </p:cNvSpPr>
          <p:nvPr>
            <p:ph type="title"/>
          </p:nvPr>
        </p:nvSpPr>
        <p:spPr>
          <a:xfrm>
            <a:off x="457200" y="274638"/>
            <a:ext cx="8229600" cy="532719"/>
          </a:xfrm>
        </p:spPr>
        <p:txBody>
          <a:bodyPr/>
          <a:lstStyle/>
          <a:p>
            <a:pPr algn="l"/>
            <a:r>
              <a:rPr lang="it-IT" sz="2200" b="1" smtClean="0"/>
              <a:t>Indice</a:t>
            </a:r>
            <a:endParaRPr lang="it-IT" sz="2200" b="1" dirty="0"/>
          </a:p>
        </p:txBody>
      </p:sp>
      <p:pic>
        <p:nvPicPr>
          <p:cNvPr id="15"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r>
              <a:rPr lang="it-IT" sz="1200" b="1" dirty="0" smtClean="0">
                <a:latin typeface="Helvetica" pitchFamily="34" charset="0"/>
                <a:cs typeface="Helvetica" pitchFamily="34" charset="0"/>
              </a:rPr>
              <a:t>16. Questa norma porterà confusione e insicurezza nel mondo delle carte?</a:t>
            </a:r>
          </a:p>
        </p:txBody>
      </p:sp>
      <p:sp>
        <p:nvSpPr>
          <p:cNvPr id="11" name="Titolo 24"/>
          <p:cNvSpPr>
            <a:spLocks noGrp="1"/>
          </p:cNvSpPr>
          <p:nvPr>
            <p:ph type="title"/>
          </p:nvPr>
        </p:nvSpPr>
        <p:spPr>
          <a:xfrm>
            <a:off x="457200" y="274638"/>
            <a:ext cx="6871447" cy="532719"/>
          </a:xfrm>
        </p:spPr>
        <p:txBody>
          <a:bodyPr/>
          <a:lstStyle/>
          <a:p>
            <a:r>
              <a:rPr lang="it-IT" dirty="0" err="1" smtClean="0"/>
              <a:t>Honor</a:t>
            </a:r>
            <a:r>
              <a:rPr lang="it-IT" dirty="0" smtClean="0"/>
              <a:t> </a:t>
            </a:r>
            <a:r>
              <a:rPr lang="it-IT" dirty="0" err="1" smtClean="0"/>
              <a:t>All</a:t>
            </a:r>
            <a:r>
              <a:rPr lang="it-IT" dirty="0" smtClean="0"/>
              <a:t> Card </a:t>
            </a:r>
            <a:r>
              <a:rPr lang="it-IT" dirty="0" err="1" smtClean="0"/>
              <a:t>Rule</a:t>
            </a:r>
            <a:r>
              <a:rPr lang="it-IT" dirty="0" smtClean="0"/>
              <a:t> (HACR)</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72623"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36-55 anni che vivono nel Sud e Isole e possiedono le 3  tipologie di carte </a:t>
            </a:r>
            <a:endParaRPr lang="it-IT" sz="1000" dirty="0">
              <a:latin typeface="Helvetica" pitchFamily="34" charset="0"/>
              <a:cs typeface="Helvetica" pitchFamily="34" charset="0"/>
            </a:endParaRPr>
          </a:p>
        </p:txBody>
      </p:sp>
      <p:sp>
        <p:nvSpPr>
          <p:cNvPr id="9" name="CasellaDiTesto 8"/>
          <p:cNvSpPr txBox="1"/>
          <p:nvPr/>
        </p:nvSpPr>
        <p:spPr>
          <a:xfrm>
            <a:off x="5890153" y="4085725"/>
            <a:ext cx="2715965"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56-70 anni che vivono nel Nord Est possessori  solo di carta di credito</a:t>
            </a:r>
          </a:p>
        </p:txBody>
      </p:sp>
      <p:graphicFrame>
        <p:nvGraphicFramePr>
          <p:cNvPr id="10" name="Tabella 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 </a:t>
                      </a:r>
                      <a:endParaRPr lang="it-IT" sz="1000" b="0" dirty="0"/>
                    </a:p>
                  </a:txBody>
                  <a:tcPr marL="84406" marR="84406"/>
                </a:tc>
                <a:tc>
                  <a:txBody>
                    <a:bodyPr/>
                    <a:lstStyle/>
                    <a:p>
                      <a:r>
                        <a:rPr lang="it-IT" sz="1000" b="0" dirty="0" smtClean="0"/>
                        <a:t>81.3%%</a:t>
                      </a:r>
                    </a:p>
                  </a:txBody>
                  <a:tcPr marL="84406" marR="84406"/>
                </a:tc>
              </a:tr>
              <a:tr h="195833">
                <a:tc>
                  <a:txBody>
                    <a:bodyPr/>
                    <a:lstStyle/>
                    <a:p>
                      <a:r>
                        <a:rPr lang="it-IT" sz="1000" dirty="0" smtClean="0"/>
                        <a:t>36-55 anni</a:t>
                      </a:r>
                      <a:endParaRPr lang="it-IT" sz="1000" dirty="0"/>
                    </a:p>
                  </a:txBody>
                  <a:tcPr marL="84406" marR="84406"/>
                </a:tc>
                <a:tc>
                  <a:txBody>
                    <a:bodyPr/>
                    <a:lstStyle/>
                    <a:p>
                      <a:r>
                        <a:rPr lang="it-IT" sz="1000" dirty="0" smtClean="0"/>
                        <a:t>82.1%</a:t>
                      </a:r>
                      <a:endParaRPr lang="it-IT" sz="1000" dirty="0"/>
                    </a:p>
                  </a:txBody>
                  <a:tcPr marL="84406" marR="84406"/>
                </a:tc>
              </a:tr>
              <a:tr h="195833">
                <a:tc>
                  <a:txBody>
                    <a:bodyPr/>
                    <a:lstStyle/>
                    <a:p>
                      <a:r>
                        <a:rPr lang="it-IT" sz="1000" dirty="0" smtClean="0"/>
                        <a:t>Sud</a:t>
                      </a:r>
                      <a:r>
                        <a:rPr lang="it-IT" sz="1000" baseline="0" dirty="0" smtClean="0"/>
                        <a:t> e Isole</a:t>
                      </a:r>
                      <a:endParaRPr lang="it-IT" sz="1000" dirty="0"/>
                    </a:p>
                  </a:txBody>
                  <a:tcPr marL="84406" marR="84406"/>
                </a:tc>
                <a:tc>
                  <a:txBody>
                    <a:bodyPr/>
                    <a:lstStyle/>
                    <a:p>
                      <a:r>
                        <a:rPr lang="it-IT" sz="1000" dirty="0" smtClean="0"/>
                        <a:t>82.4%</a:t>
                      </a:r>
                      <a:endParaRPr lang="it-IT" sz="1000" dirty="0"/>
                    </a:p>
                  </a:txBody>
                  <a:tcPr marL="84406" marR="84406"/>
                </a:tc>
              </a:tr>
              <a:tr h="195833">
                <a:tc>
                  <a:txBody>
                    <a:bodyPr/>
                    <a:lstStyle/>
                    <a:p>
                      <a:r>
                        <a:rPr lang="it-IT" sz="1000" dirty="0" smtClean="0"/>
                        <a:t>3 Carte</a:t>
                      </a:r>
                      <a:endParaRPr lang="it-IT" sz="1000" dirty="0"/>
                    </a:p>
                  </a:txBody>
                  <a:tcPr marL="84406" marR="84406"/>
                </a:tc>
                <a:tc>
                  <a:txBody>
                    <a:bodyPr/>
                    <a:lstStyle/>
                    <a:p>
                      <a:r>
                        <a:rPr lang="it-IT" sz="1000" dirty="0" smtClean="0"/>
                        <a:t>87.5%</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12.3%</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12.2%</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13.9%</a:t>
                      </a:r>
                      <a:endParaRPr lang="it-IT" sz="1000" dirty="0"/>
                    </a:p>
                  </a:txBody>
                  <a:tcPr marL="84406" marR="84406"/>
                </a:tc>
              </a:tr>
              <a:tr h="195833">
                <a:tc>
                  <a:txBody>
                    <a:bodyPr/>
                    <a:lstStyle/>
                    <a:p>
                      <a:r>
                        <a:rPr lang="it-IT" sz="1000" dirty="0" smtClean="0"/>
                        <a:t>Solo</a:t>
                      </a:r>
                      <a:r>
                        <a:rPr lang="it-IT" sz="1000" baseline="0" dirty="0" smtClean="0"/>
                        <a:t> Credito</a:t>
                      </a:r>
                      <a:endParaRPr lang="it-IT" sz="1000" dirty="0"/>
                    </a:p>
                  </a:txBody>
                  <a:tcPr marL="84406" marR="84406"/>
                </a:tc>
                <a:tc>
                  <a:txBody>
                    <a:bodyPr/>
                    <a:lstStyle/>
                    <a:p>
                      <a:r>
                        <a:rPr lang="it-IT" sz="1000" dirty="0" smtClean="0"/>
                        <a:t>14.8%</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r>
              <a:rPr lang="it-IT" sz="1200" b="1" dirty="0" smtClean="0">
                <a:latin typeface="Helvetica" pitchFamily="34" charset="0"/>
                <a:cs typeface="Helvetica" pitchFamily="34" charset="0"/>
              </a:rPr>
              <a:t>17. Questa norma allontanerà i consumatori e diminuirà l’utilizzo delle carte?</a:t>
            </a:r>
          </a:p>
        </p:txBody>
      </p:sp>
      <p:sp>
        <p:nvSpPr>
          <p:cNvPr id="11" name="Titolo 24"/>
          <p:cNvSpPr>
            <a:spLocks noGrp="1"/>
          </p:cNvSpPr>
          <p:nvPr>
            <p:ph type="title"/>
          </p:nvPr>
        </p:nvSpPr>
        <p:spPr>
          <a:xfrm>
            <a:off x="457200" y="274638"/>
            <a:ext cx="6871447" cy="532719"/>
          </a:xfrm>
        </p:spPr>
        <p:txBody>
          <a:bodyPr/>
          <a:lstStyle/>
          <a:p>
            <a:r>
              <a:rPr lang="it-IT" dirty="0" err="1" smtClean="0"/>
              <a:t>Honor</a:t>
            </a:r>
            <a:r>
              <a:rPr lang="it-IT" dirty="0" smtClean="0"/>
              <a:t> </a:t>
            </a:r>
            <a:r>
              <a:rPr lang="it-IT" dirty="0" err="1" smtClean="0"/>
              <a:t>All</a:t>
            </a:r>
            <a:r>
              <a:rPr lang="it-IT" dirty="0" smtClean="0"/>
              <a:t> Card </a:t>
            </a:r>
            <a:r>
              <a:rPr lang="it-IT" dirty="0" err="1" smtClean="0"/>
              <a:t>Rule</a:t>
            </a:r>
            <a:r>
              <a:rPr lang="it-IT" dirty="0" smtClean="0"/>
              <a:t> (HACR)</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27385"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56-70 anni che vivono nel Nord Ovest e possiedono le 3 tipologie di carte </a:t>
            </a:r>
            <a:endParaRPr lang="it-IT" sz="1000" dirty="0">
              <a:latin typeface="Helvetica" pitchFamily="34" charset="0"/>
              <a:cs typeface="Helvetica" pitchFamily="34" charset="0"/>
            </a:endParaRPr>
          </a:p>
        </p:txBody>
      </p:sp>
      <p:sp>
        <p:nvSpPr>
          <p:cNvPr id="9" name="CasellaDiTesto 8"/>
          <p:cNvSpPr txBox="1"/>
          <p:nvPr/>
        </p:nvSpPr>
        <p:spPr>
          <a:xfrm>
            <a:off x="5890153" y="4085725"/>
            <a:ext cx="2670727"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18-35 anni che vivono nel Nord Est possessori  solo di carta di credito</a:t>
            </a:r>
          </a:p>
        </p:txBody>
      </p:sp>
      <p:graphicFrame>
        <p:nvGraphicFramePr>
          <p:cNvPr id="10" name="Tabella 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 </a:t>
                      </a:r>
                      <a:endParaRPr lang="it-IT" sz="1000" b="0" dirty="0"/>
                    </a:p>
                  </a:txBody>
                  <a:tcPr marL="84406" marR="84406"/>
                </a:tc>
                <a:tc>
                  <a:txBody>
                    <a:bodyPr/>
                    <a:lstStyle/>
                    <a:p>
                      <a:r>
                        <a:rPr lang="it-IT" sz="1000" b="0" dirty="0" smtClean="0"/>
                        <a:t>74.3%</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76.3%</a:t>
                      </a:r>
                      <a:endParaRPr lang="it-IT" sz="1000" dirty="0"/>
                    </a:p>
                  </a:txBody>
                  <a:tcPr marL="84406" marR="84406"/>
                </a:tc>
              </a:tr>
              <a:tr h="195833">
                <a:tc>
                  <a:txBody>
                    <a:bodyPr/>
                    <a:lstStyle/>
                    <a:p>
                      <a:r>
                        <a:rPr lang="it-IT" sz="1000" dirty="0" smtClean="0"/>
                        <a:t>Nord Ovest</a:t>
                      </a:r>
                      <a:endParaRPr lang="it-IT" sz="1000" dirty="0"/>
                    </a:p>
                  </a:txBody>
                  <a:tcPr marL="84406" marR="84406"/>
                </a:tc>
                <a:tc>
                  <a:txBody>
                    <a:bodyPr/>
                    <a:lstStyle/>
                    <a:p>
                      <a:r>
                        <a:rPr lang="it-IT" sz="1000" dirty="0" smtClean="0"/>
                        <a:t>76.2%</a:t>
                      </a:r>
                      <a:endParaRPr lang="it-IT" sz="1000" dirty="0"/>
                    </a:p>
                  </a:txBody>
                  <a:tcPr marL="84406" marR="84406"/>
                </a:tc>
              </a:tr>
              <a:tr h="195833">
                <a:tc>
                  <a:txBody>
                    <a:bodyPr/>
                    <a:lstStyle/>
                    <a:p>
                      <a:r>
                        <a:rPr lang="it-IT" sz="1000" dirty="0" smtClean="0"/>
                        <a:t>3 Carte</a:t>
                      </a:r>
                      <a:endParaRPr lang="it-IT" sz="1000" dirty="0"/>
                    </a:p>
                  </a:txBody>
                  <a:tcPr marL="84406" marR="84406"/>
                </a:tc>
                <a:tc>
                  <a:txBody>
                    <a:bodyPr/>
                    <a:lstStyle/>
                    <a:p>
                      <a:r>
                        <a:rPr lang="it-IT" sz="1000" dirty="0" smtClean="0"/>
                        <a:t>80.6%</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20.0%</a:t>
                      </a:r>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25.7%</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21.2%</a:t>
                      </a:r>
                      <a:endParaRPr lang="it-IT" sz="1000" dirty="0"/>
                    </a:p>
                  </a:txBody>
                  <a:tcPr marL="84406" marR="84406"/>
                </a:tc>
              </a:tr>
              <a:tr h="195833">
                <a:tc>
                  <a:txBody>
                    <a:bodyPr/>
                    <a:lstStyle/>
                    <a:p>
                      <a:r>
                        <a:rPr lang="it-IT" sz="1000" dirty="0" smtClean="0"/>
                        <a:t>Solo</a:t>
                      </a:r>
                      <a:r>
                        <a:rPr lang="it-IT" sz="1000" baseline="0" dirty="0" smtClean="0"/>
                        <a:t> Credito</a:t>
                      </a:r>
                      <a:endParaRPr lang="it-IT" sz="1000" dirty="0"/>
                    </a:p>
                  </a:txBody>
                  <a:tcPr marL="84406" marR="84406"/>
                </a:tc>
                <a:tc>
                  <a:txBody>
                    <a:bodyPr/>
                    <a:lstStyle/>
                    <a:p>
                      <a:r>
                        <a:rPr lang="it-IT" sz="1000" dirty="0" smtClean="0"/>
                        <a:t>24.1%</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147918" y="867432"/>
            <a:ext cx="8152186" cy="1200329"/>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endParaRPr lang="it-IT" sz="1200" b="1" dirty="0" smtClean="0">
              <a:latin typeface="Helvetica" pitchFamily="34" charset="0"/>
              <a:cs typeface="Helvetica" pitchFamily="34" charset="0"/>
            </a:endParaRPr>
          </a:p>
          <a:p>
            <a:pPr algn="l"/>
            <a:r>
              <a:rPr lang="it-IT" sz="1200" b="1" dirty="0" smtClean="0">
                <a:latin typeface="Helvetica" pitchFamily="34" charset="0"/>
                <a:cs typeface="Helvetica" pitchFamily="34" charset="0"/>
              </a:rPr>
              <a:t>18. Questa norma appiattirà il mondo delle carte perché i consumatori vorranno le carte più accettate?</a:t>
            </a:r>
          </a:p>
        </p:txBody>
      </p:sp>
      <p:sp>
        <p:nvSpPr>
          <p:cNvPr id="11" name="Titolo 24"/>
          <p:cNvSpPr>
            <a:spLocks noGrp="1"/>
          </p:cNvSpPr>
          <p:nvPr>
            <p:ph type="title"/>
          </p:nvPr>
        </p:nvSpPr>
        <p:spPr>
          <a:xfrm>
            <a:off x="457200" y="274638"/>
            <a:ext cx="6871447" cy="532719"/>
          </a:xfrm>
        </p:spPr>
        <p:txBody>
          <a:bodyPr/>
          <a:lstStyle/>
          <a:p>
            <a:r>
              <a:rPr lang="it-IT" dirty="0" err="1" smtClean="0"/>
              <a:t>Honor</a:t>
            </a:r>
            <a:r>
              <a:rPr lang="it-IT" dirty="0" smtClean="0"/>
              <a:t> </a:t>
            </a:r>
            <a:r>
              <a:rPr lang="it-IT" dirty="0" err="1" smtClean="0"/>
              <a:t>All</a:t>
            </a:r>
            <a:r>
              <a:rPr lang="it-IT" dirty="0" smtClean="0"/>
              <a:t> Card </a:t>
            </a:r>
            <a:r>
              <a:rPr lang="it-IT" dirty="0" err="1" smtClean="0"/>
              <a:t>Rule</a:t>
            </a:r>
            <a:r>
              <a:rPr lang="it-IT" dirty="0" smtClean="0"/>
              <a:t> (HACR)</a:t>
            </a:r>
            <a:endParaRPr lang="it-IT" dirty="0"/>
          </a:p>
        </p:txBody>
      </p:sp>
      <p:pic>
        <p:nvPicPr>
          <p:cNvPr id="6" name="Immagine 5" descr="lente.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9952" y="970603"/>
            <a:ext cx="461364" cy="509646"/>
          </a:xfrm>
          <a:prstGeom prst="rect">
            <a:avLst/>
          </a:prstGeom>
        </p:spPr>
      </p:pic>
      <p:graphicFrame>
        <p:nvGraphicFramePr>
          <p:cNvPr id="7" name="Grafico 6"/>
          <p:cNvGraphicFramePr/>
          <p:nvPr/>
        </p:nvGraphicFramePr>
        <p:xfrm>
          <a:off x="233495" y="1938872"/>
          <a:ext cx="8327385" cy="21603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p:cNvSpPr txBox="1"/>
          <p:nvPr/>
        </p:nvSpPr>
        <p:spPr>
          <a:xfrm>
            <a:off x="1587260" y="4095312"/>
            <a:ext cx="2809928"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sia uomini che donne tra  i 56-70 anni che vivono nel Nord Ovest e possiedono le 3 tipologie di carte </a:t>
            </a:r>
            <a:endParaRPr lang="it-IT" sz="1000" dirty="0">
              <a:latin typeface="Helvetica" pitchFamily="34" charset="0"/>
              <a:cs typeface="Helvetica" pitchFamily="34" charset="0"/>
            </a:endParaRPr>
          </a:p>
        </p:txBody>
      </p:sp>
      <p:sp>
        <p:nvSpPr>
          <p:cNvPr id="9" name="CasellaDiTesto 8"/>
          <p:cNvSpPr txBox="1"/>
          <p:nvPr/>
        </p:nvSpPr>
        <p:spPr>
          <a:xfrm>
            <a:off x="5890153" y="4085725"/>
            <a:ext cx="2670727" cy="707886"/>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18-35 anni che vivono nel Nord Est possessori solo carta di credito</a:t>
            </a:r>
          </a:p>
        </p:txBody>
      </p:sp>
      <p:graphicFrame>
        <p:nvGraphicFramePr>
          <p:cNvPr id="10" name="Tabella 9"/>
          <p:cNvGraphicFramePr>
            <a:graphicFrameLocks noGrp="1"/>
          </p:cNvGraphicFramePr>
          <p:nvPr/>
        </p:nvGraphicFramePr>
        <p:xfrm>
          <a:off x="1669594" y="4846360"/>
          <a:ext cx="2660357" cy="975360"/>
        </p:xfrm>
        <a:graphic>
          <a:graphicData uri="http://schemas.openxmlformats.org/drawingml/2006/table">
            <a:tbl>
              <a:tblPr firstRow="1" bandRow="1">
                <a:tableStyleId>{9D7B26C5-4107-4FEC-AEDC-1716B250A1EF}</a:tableStyleId>
              </a:tblPr>
              <a:tblGrid>
                <a:gridCol w="1869440"/>
                <a:gridCol w="790917"/>
              </a:tblGrid>
              <a:tr h="195833">
                <a:tc>
                  <a:txBody>
                    <a:bodyPr/>
                    <a:lstStyle/>
                    <a:p>
                      <a:r>
                        <a:rPr lang="it-IT" sz="1000" b="0" dirty="0" smtClean="0"/>
                        <a:t>Uomini -Donne </a:t>
                      </a:r>
                      <a:endParaRPr lang="it-IT" sz="1000" b="0" dirty="0"/>
                    </a:p>
                  </a:txBody>
                  <a:tcPr marL="84406" marR="84406"/>
                </a:tc>
                <a:tc>
                  <a:txBody>
                    <a:bodyPr/>
                    <a:lstStyle/>
                    <a:p>
                      <a:r>
                        <a:rPr lang="it-IT" sz="1000" b="0" dirty="0" smtClean="0"/>
                        <a:t>81.3-81.2%</a:t>
                      </a:r>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82.7%</a:t>
                      </a:r>
                      <a:endParaRPr lang="it-IT" sz="1000" dirty="0"/>
                    </a:p>
                  </a:txBody>
                  <a:tcPr marL="84406" marR="84406"/>
                </a:tc>
              </a:tr>
              <a:tr h="195833">
                <a:tc>
                  <a:txBody>
                    <a:bodyPr/>
                    <a:lstStyle/>
                    <a:p>
                      <a:r>
                        <a:rPr lang="it-IT" sz="1000" dirty="0" smtClean="0"/>
                        <a:t>Nord Ovest</a:t>
                      </a:r>
                      <a:endParaRPr lang="it-IT" sz="1000" dirty="0"/>
                    </a:p>
                  </a:txBody>
                  <a:tcPr marL="84406" marR="84406"/>
                </a:tc>
                <a:tc>
                  <a:txBody>
                    <a:bodyPr/>
                    <a:lstStyle/>
                    <a:p>
                      <a:r>
                        <a:rPr lang="it-IT" sz="1000" dirty="0" smtClean="0"/>
                        <a:t>83.6%</a:t>
                      </a:r>
                      <a:endParaRPr lang="it-IT" sz="1000" dirty="0"/>
                    </a:p>
                  </a:txBody>
                  <a:tcPr marL="84406" marR="84406"/>
                </a:tc>
              </a:tr>
              <a:tr h="195833">
                <a:tc>
                  <a:txBody>
                    <a:bodyPr/>
                    <a:lstStyle/>
                    <a:p>
                      <a:r>
                        <a:rPr lang="it-IT" sz="1000" dirty="0" smtClean="0"/>
                        <a:t>3 Carte</a:t>
                      </a:r>
                      <a:endParaRPr lang="it-IT" sz="1000" dirty="0"/>
                    </a:p>
                  </a:txBody>
                  <a:tcPr marL="84406" marR="84406"/>
                </a:tc>
                <a:tc>
                  <a:txBody>
                    <a:bodyPr/>
                    <a:lstStyle/>
                    <a:p>
                      <a:r>
                        <a:rPr lang="it-IT" sz="1000" dirty="0" smtClean="0"/>
                        <a:t>88.9%</a:t>
                      </a:r>
                      <a:endParaRPr lang="it-IT" sz="1000" dirty="0"/>
                    </a:p>
                  </a:txBody>
                  <a:tcPr marL="84406" marR="84406"/>
                </a:tc>
              </a:tr>
            </a:tbl>
          </a:graphicData>
        </a:graphic>
      </p:graphicFrame>
      <p:graphicFrame>
        <p:nvGraphicFramePr>
          <p:cNvPr id="13" name="Tabella 12"/>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11.2%</a:t>
                      </a:r>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11.5%</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13.5%</a:t>
                      </a:r>
                      <a:endParaRPr lang="it-IT" sz="1000" dirty="0"/>
                    </a:p>
                  </a:txBody>
                  <a:tcPr marL="84406" marR="84406"/>
                </a:tc>
              </a:tr>
              <a:tr h="195833">
                <a:tc>
                  <a:txBody>
                    <a:bodyPr/>
                    <a:lstStyle/>
                    <a:p>
                      <a:r>
                        <a:rPr lang="it-IT" sz="1000" dirty="0" smtClean="0"/>
                        <a:t>Solo</a:t>
                      </a:r>
                      <a:r>
                        <a:rPr lang="it-IT" sz="1000" baseline="0" dirty="0" smtClean="0"/>
                        <a:t> Credito</a:t>
                      </a:r>
                      <a:endParaRPr lang="it-IT" sz="1000" dirty="0"/>
                    </a:p>
                  </a:txBody>
                  <a:tcPr marL="84406" marR="84406"/>
                </a:tc>
                <a:tc>
                  <a:txBody>
                    <a:bodyPr/>
                    <a:lstStyle/>
                    <a:p>
                      <a:r>
                        <a:rPr lang="it-IT" sz="1000" dirty="0" smtClean="0"/>
                        <a:t>15.7%</a:t>
                      </a:r>
                      <a:endParaRPr lang="it-IT" sz="1000" dirty="0"/>
                    </a:p>
                  </a:txBody>
                  <a:tcPr marL="84406" marR="84406"/>
                </a:tc>
              </a:tr>
            </a:tbl>
          </a:graphicData>
        </a:graphic>
      </p:graphicFrame>
      <p:pic>
        <p:nvPicPr>
          <p:cNvPr id="14"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sellaDiTesto 26"/>
          <p:cNvSpPr txBox="1"/>
          <p:nvPr/>
        </p:nvSpPr>
        <p:spPr>
          <a:xfrm>
            <a:off x="165095" y="822685"/>
            <a:ext cx="9682886" cy="276999"/>
          </a:xfrm>
          <a:prstGeom prst="rect">
            <a:avLst/>
          </a:prstGeom>
          <a:noFill/>
        </p:spPr>
        <p:txBody>
          <a:bodyPr wrap="square" rtlCol="0">
            <a:spAutoFit/>
          </a:bodyPr>
          <a:lstStyle/>
          <a:p>
            <a:pPr algn="l"/>
            <a:r>
              <a:rPr lang="it-IT" sz="1200" b="1" dirty="0" smtClean="0">
                <a:latin typeface="Helvetica" pitchFamily="34" charset="0"/>
                <a:cs typeface="Helvetica" pitchFamily="34" charset="0"/>
              </a:rPr>
              <a:t>19. Ritiene che l’introduzione di questa norma possa avere qualche ricaduta positiva sui consumatori?</a:t>
            </a:r>
          </a:p>
        </p:txBody>
      </p:sp>
      <p:grpSp>
        <p:nvGrpSpPr>
          <p:cNvPr id="2" name="Gruppo 7"/>
          <p:cNvGrpSpPr/>
          <p:nvPr/>
        </p:nvGrpSpPr>
        <p:grpSpPr>
          <a:xfrm>
            <a:off x="-912106" y="342578"/>
            <a:ext cx="7683483" cy="4324718"/>
            <a:chOff x="182452" y="1268700"/>
            <a:chExt cx="6282758" cy="2489374"/>
          </a:xfrm>
        </p:grpSpPr>
        <p:graphicFrame>
          <p:nvGraphicFramePr>
            <p:cNvPr id="15" name="Grafico 14"/>
            <p:cNvGraphicFramePr/>
            <p:nvPr/>
          </p:nvGraphicFramePr>
          <p:xfrm>
            <a:off x="3440790" y="1268700"/>
            <a:ext cx="3024420" cy="2489374"/>
          </p:xfrm>
          <a:graphic>
            <a:graphicData uri="http://schemas.openxmlformats.org/drawingml/2006/chart">
              <c:chart xmlns:c="http://schemas.openxmlformats.org/drawingml/2006/chart" xmlns:r="http://schemas.openxmlformats.org/officeDocument/2006/relationships" r:id="rId2"/>
            </a:graphicData>
          </a:graphic>
        </p:graphicFrame>
        <p:sp>
          <p:nvSpPr>
            <p:cNvPr id="13" name="CasellaDiTesto 12"/>
            <p:cNvSpPr txBox="1"/>
            <p:nvPr/>
          </p:nvSpPr>
          <p:spPr>
            <a:xfrm>
              <a:off x="182452" y="1786217"/>
              <a:ext cx="3024423" cy="246221"/>
            </a:xfrm>
            <a:prstGeom prst="rect">
              <a:avLst/>
            </a:prstGeom>
            <a:noFill/>
          </p:spPr>
          <p:txBody>
            <a:bodyPr wrap="square" rtlCol="0">
              <a:spAutoFit/>
            </a:bodyPr>
            <a:lstStyle/>
            <a:p>
              <a:endParaRPr lang="it-IT" sz="1000" dirty="0" smtClean="0">
                <a:latin typeface="Helvetica" pitchFamily="34" charset="0"/>
                <a:cs typeface="Helvetica" pitchFamily="34" charset="0"/>
              </a:endParaRPr>
            </a:p>
          </p:txBody>
        </p:sp>
      </p:grpSp>
      <p:graphicFrame>
        <p:nvGraphicFramePr>
          <p:cNvPr id="20" name="Tabella 19"/>
          <p:cNvGraphicFramePr>
            <a:graphicFrameLocks noGrp="1"/>
          </p:cNvGraphicFramePr>
          <p:nvPr>
            <p:extLst>
              <p:ext uri="{D42A27DB-BD31-4B8C-83A1-F6EECF244321}">
                <p14:modId xmlns:p14="http://schemas.microsoft.com/office/powerpoint/2010/main" xmlns="" val="886791630"/>
              </p:ext>
            </p:extLst>
          </p:nvPr>
        </p:nvGraphicFramePr>
        <p:xfrm>
          <a:off x="5976118" y="4554428"/>
          <a:ext cx="2798959" cy="1429992"/>
        </p:xfrm>
        <a:graphic>
          <a:graphicData uri="http://schemas.openxmlformats.org/drawingml/2006/table">
            <a:tbl>
              <a:tblPr firstRow="1" bandRow="1">
                <a:tableStyleId>{9D7B26C5-4107-4FEC-AEDC-1716B250A1EF}</a:tableStyleId>
              </a:tblPr>
              <a:tblGrid>
                <a:gridCol w="1966836"/>
                <a:gridCol w="832123"/>
              </a:tblGrid>
              <a:tr h="357498">
                <a:tc>
                  <a:txBody>
                    <a:bodyPr/>
                    <a:lstStyle/>
                    <a:p>
                      <a:r>
                        <a:rPr lang="it-IT" sz="1000" b="0" dirty="0" smtClean="0"/>
                        <a:t>Uomini</a:t>
                      </a:r>
                      <a:endParaRPr lang="it-IT" sz="1000" b="0" dirty="0"/>
                    </a:p>
                  </a:txBody>
                  <a:tcPr marL="84406" marR="84406"/>
                </a:tc>
                <a:tc>
                  <a:txBody>
                    <a:bodyPr/>
                    <a:lstStyle/>
                    <a:p>
                      <a:r>
                        <a:rPr lang="it-IT" sz="1000" b="0" dirty="0" smtClean="0"/>
                        <a:t>7.1%</a:t>
                      </a:r>
                      <a:endParaRPr lang="it-IT" sz="1000" b="0" dirty="0"/>
                    </a:p>
                  </a:txBody>
                  <a:tcPr marL="84406" marR="84406"/>
                </a:tc>
              </a:tr>
              <a:tr h="357498">
                <a:tc>
                  <a:txBody>
                    <a:bodyPr/>
                    <a:lstStyle/>
                    <a:p>
                      <a:r>
                        <a:rPr lang="it-IT" sz="1000" b="0" dirty="0" smtClean="0"/>
                        <a:t>18-35 anni </a:t>
                      </a:r>
                      <a:endParaRPr lang="it-IT" sz="1000" b="0" dirty="0"/>
                    </a:p>
                  </a:txBody>
                  <a:tcPr marL="84406" marR="84406"/>
                </a:tc>
                <a:tc>
                  <a:txBody>
                    <a:bodyPr/>
                    <a:lstStyle/>
                    <a:p>
                      <a:r>
                        <a:rPr lang="it-IT" sz="1000" b="0" dirty="0" smtClean="0"/>
                        <a:t>6.7%</a:t>
                      </a:r>
                      <a:endParaRPr lang="it-IT" sz="1000" b="0" dirty="0"/>
                    </a:p>
                  </a:txBody>
                  <a:tcPr marL="84406" marR="84406"/>
                </a:tc>
              </a:tr>
              <a:tr h="357498">
                <a:tc>
                  <a:txBody>
                    <a:bodyPr/>
                    <a:lstStyle/>
                    <a:p>
                      <a:r>
                        <a:rPr lang="it-IT" sz="1000" b="0" dirty="0" smtClean="0"/>
                        <a:t>Centro</a:t>
                      </a:r>
                      <a:endParaRPr lang="it-IT" sz="1000" b="0" dirty="0"/>
                    </a:p>
                  </a:txBody>
                  <a:tcPr marL="84406" marR="84406"/>
                </a:tc>
                <a:tc>
                  <a:txBody>
                    <a:bodyPr/>
                    <a:lstStyle/>
                    <a:p>
                      <a:r>
                        <a:rPr lang="it-IT" sz="1000" b="0" dirty="0" smtClean="0"/>
                        <a:t>6.6%</a:t>
                      </a:r>
                      <a:endParaRPr lang="it-IT" sz="1000" b="0" dirty="0"/>
                    </a:p>
                  </a:txBody>
                  <a:tcPr marL="84406" marR="84406"/>
                </a:tc>
              </a:tr>
              <a:tr h="357498">
                <a:tc>
                  <a:txBody>
                    <a:bodyPr/>
                    <a:lstStyle/>
                    <a:p>
                      <a:r>
                        <a:rPr lang="it-IT" sz="1000" b="0" dirty="0" smtClean="0"/>
                        <a:t>Solo Prepagata</a:t>
                      </a:r>
                      <a:endParaRPr lang="it-IT" sz="1000" b="0" dirty="0"/>
                    </a:p>
                  </a:txBody>
                  <a:tcPr marL="84406" marR="84406"/>
                </a:tc>
                <a:tc>
                  <a:txBody>
                    <a:bodyPr/>
                    <a:lstStyle/>
                    <a:p>
                      <a:r>
                        <a:rPr lang="it-IT" sz="1000" b="0" dirty="0" smtClean="0"/>
                        <a:t>10.6%</a:t>
                      </a:r>
                      <a:endParaRPr lang="it-IT" sz="1000" b="0" dirty="0"/>
                    </a:p>
                  </a:txBody>
                  <a:tcPr marL="84406" marR="84406"/>
                </a:tc>
              </a:tr>
            </a:tbl>
          </a:graphicData>
        </a:graphic>
      </p:graphicFrame>
      <p:graphicFrame>
        <p:nvGraphicFramePr>
          <p:cNvPr id="22" name="Tabella 21"/>
          <p:cNvGraphicFramePr>
            <a:graphicFrameLocks noGrp="1"/>
          </p:cNvGraphicFramePr>
          <p:nvPr>
            <p:extLst>
              <p:ext uri="{D42A27DB-BD31-4B8C-83A1-F6EECF244321}">
                <p14:modId xmlns:p14="http://schemas.microsoft.com/office/powerpoint/2010/main" xmlns="" val="3214529474"/>
              </p:ext>
            </p:extLst>
          </p:nvPr>
        </p:nvGraphicFramePr>
        <p:xfrm>
          <a:off x="273709" y="4667296"/>
          <a:ext cx="2798959" cy="1429992"/>
        </p:xfrm>
        <a:graphic>
          <a:graphicData uri="http://schemas.openxmlformats.org/drawingml/2006/table">
            <a:tbl>
              <a:tblPr firstRow="1" bandRow="1">
                <a:tableStyleId>{0E3FDE45-AF77-4B5C-9715-49D594BDF05E}</a:tableStyleId>
              </a:tblPr>
              <a:tblGrid>
                <a:gridCol w="1966836"/>
                <a:gridCol w="832123"/>
              </a:tblGrid>
              <a:tr h="357498">
                <a:tc>
                  <a:txBody>
                    <a:bodyPr/>
                    <a:lstStyle/>
                    <a:p>
                      <a:r>
                        <a:rPr lang="it-IT" sz="1000" b="0" dirty="0" smtClean="0"/>
                        <a:t>Donne</a:t>
                      </a:r>
                      <a:endParaRPr lang="it-IT" sz="1000" b="0" dirty="0"/>
                    </a:p>
                  </a:txBody>
                  <a:tcPr marL="84406" marR="84406"/>
                </a:tc>
                <a:tc>
                  <a:txBody>
                    <a:bodyPr/>
                    <a:lstStyle/>
                    <a:p>
                      <a:r>
                        <a:rPr lang="it-IT" sz="1000" b="0" dirty="0" smtClean="0"/>
                        <a:t>97.2%</a:t>
                      </a:r>
                      <a:endParaRPr lang="it-IT" sz="1000" b="0" dirty="0"/>
                    </a:p>
                  </a:txBody>
                  <a:tcPr marL="84406" marR="84406"/>
                </a:tc>
              </a:tr>
              <a:tr h="357498">
                <a:tc>
                  <a:txBody>
                    <a:bodyPr/>
                    <a:lstStyle/>
                    <a:p>
                      <a:r>
                        <a:rPr lang="it-IT" sz="1000" dirty="0" smtClean="0"/>
                        <a:t>36-55 anni</a:t>
                      </a:r>
                      <a:endParaRPr lang="it-IT" sz="1000" dirty="0"/>
                    </a:p>
                  </a:txBody>
                  <a:tcPr marL="84406" marR="84406"/>
                </a:tc>
                <a:tc>
                  <a:txBody>
                    <a:bodyPr/>
                    <a:lstStyle/>
                    <a:p>
                      <a:r>
                        <a:rPr lang="it-IT" sz="1000" dirty="0" smtClean="0"/>
                        <a:t>96.4%</a:t>
                      </a:r>
                      <a:endParaRPr lang="it-IT" sz="1000" dirty="0"/>
                    </a:p>
                  </a:txBody>
                  <a:tcPr marL="84406" marR="84406"/>
                </a:tc>
              </a:tr>
              <a:tr h="357498">
                <a:tc>
                  <a:txBody>
                    <a:bodyPr/>
                    <a:lstStyle/>
                    <a:p>
                      <a:r>
                        <a:rPr lang="it-IT" sz="1000" dirty="0" smtClean="0"/>
                        <a:t>Nord Est</a:t>
                      </a:r>
                      <a:endParaRPr lang="it-IT" sz="1000" dirty="0"/>
                    </a:p>
                  </a:txBody>
                  <a:tcPr marL="84406" marR="84406"/>
                </a:tc>
                <a:tc>
                  <a:txBody>
                    <a:bodyPr/>
                    <a:lstStyle/>
                    <a:p>
                      <a:r>
                        <a:rPr lang="it-IT" sz="1000" dirty="0" smtClean="0"/>
                        <a:t>96.2%</a:t>
                      </a:r>
                      <a:endParaRPr lang="it-IT" sz="1000" dirty="0"/>
                    </a:p>
                  </a:txBody>
                  <a:tcPr marL="84406" marR="84406"/>
                </a:tc>
              </a:tr>
              <a:tr h="357498">
                <a:tc>
                  <a:txBody>
                    <a:bodyPr/>
                    <a:lstStyle/>
                    <a:p>
                      <a:r>
                        <a:rPr lang="it-IT" sz="1000" dirty="0" smtClean="0"/>
                        <a:t>Solo Debito</a:t>
                      </a:r>
                      <a:endParaRPr lang="it-IT" sz="1000" dirty="0"/>
                    </a:p>
                  </a:txBody>
                  <a:tcPr marL="84406" marR="84406"/>
                </a:tc>
                <a:tc>
                  <a:txBody>
                    <a:bodyPr/>
                    <a:lstStyle/>
                    <a:p>
                      <a:r>
                        <a:rPr lang="it-IT" sz="1000" dirty="0" smtClean="0"/>
                        <a:t>97.1%</a:t>
                      </a:r>
                      <a:endParaRPr lang="it-IT" sz="1000" dirty="0"/>
                    </a:p>
                  </a:txBody>
                  <a:tcPr marL="84406" marR="84406"/>
                </a:tc>
              </a:tr>
            </a:tbl>
          </a:graphicData>
        </a:graphic>
      </p:graphicFrame>
      <p:sp>
        <p:nvSpPr>
          <p:cNvPr id="25" name="Titolo 24"/>
          <p:cNvSpPr>
            <a:spLocks noGrp="1"/>
          </p:cNvSpPr>
          <p:nvPr>
            <p:ph type="title"/>
          </p:nvPr>
        </p:nvSpPr>
        <p:spPr>
          <a:xfrm>
            <a:off x="457200" y="274638"/>
            <a:ext cx="8229600" cy="532719"/>
          </a:xfrm>
        </p:spPr>
        <p:txBody>
          <a:bodyPr/>
          <a:lstStyle/>
          <a:p>
            <a:r>
              <a:rPr lang="it-IT" dirty="0" err="1" smtClean="0"/>
              <a:t>Honor</a:t>
            </a:r>
            <a:r>
              <a:rPr lang="it-IT" dirty="0" smtClean="0"/>
              <a:t> </a:t>
            </a:r>
            <a:r>
              <a:rPr lang="it-IT" dirty="0" err="1" smtClean="0"/>
              <a:t>All</a:t>
            </a:r>
            <a:r>
              <a:rPr lang="it-IT" dirty="0" smtClean="0"/>
              <a:t> Card </a:t>
            </a:r>
            <a:r>
              <a:rPr lang="it-IT" dirty="0" err="1" smtClean="0"/>
              <a:t>Rule</a:t>
            </a:r>
            <a:r>
              <a:rPr lang="it-IT" dirty="0" smtClean="0"/>
              <a:t> (HACR)</a:t>
            </a:r>
            <a:endParaRPr lang="it-IT" dirty="0"/>
          </a:p>
        </p:txBody>
      </p:sp>
      <p:sp>
        <p:nvSpPr>
          <p:cNvPr id="29" name="CasellaDiTesto 28"/>
          <p:cNvSpPr txBox="1"/>
          <p:nvPr/>
        </p:nvSpPr>
        <p:spPr>
          <a:xfrm>
            <a:off x="159548" y="4023981"/>
            <a:ext cx="3479786" cy="400110"/>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36-55 anni che vivono nel Nord Est e possessori  solo carta di debito</a:t>
            </a:r>
          </a:p>
        </p:txBody>
      </p:sp>
      <p:sp>
        <p:nvSpPr>
          <p:cNvPr id="30" name="CasellaDiTesto 29"/>
          <p:cNvSpPr txBox="1"/>
          <p:nvPr/>
        </p:nvSpPr>
        <p:spPr>
          <a:xfrm>
            <a:off x="5889530" y="3915596"/>
            <a:ext cx="3479786" cy="400110"/>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18-35 anni che vivono nel Centro e che possiedono solo la carta  prepagata</a:t>
            </a:r>
          </a:p>
        </p:txBody>
      </p:sp>
      <p:pic>
        <p:nvPicPr>
          <p:cNvPr id="11"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151648" y="822685"/>
            <a:ext cx="8830987" cy="3212549"/>
            <a:chOff x="430108" y="692620"/>
            <a:chExt cx="9566913" cy="3212549"/>
          </a:xfrm>
        </p:grpSpPr>
        <p:sp>
          <p:nvSpPr>
            <p:cNvPr id="12" name="CasellaDiTesto 11"/>
            <p:cNvSpPr txBox="1"/>
            <p:nvPr/>
          </p:nvSpPr>
          <p:spPr>
            <a:xfrm>
              <a:off x="430108" y="692620"/>
              <a:ext cx="9217286" cy="646331"/>
            </a:xfrm>
            <a:prstGeom prst="rect">
              <a:avLst/>
            </a:prstGeom>
            <a:noFill/>
          </p:spPr>
          <p:txBody>
            <a:bodyPr wrap="square" rtlCol="0">
              <a:spAutoFit/>
            </a:bodyPr>
            <a:lstStyle/>
            <a:p>
              <a:pPr lvl="0"/>
              <a:r>
                <a:rPr lang="it-IT" sz="1200" b="1" dirty="0" smtClean="0">
                  <a:latin typeface="Helvetica" pitchFamily="34" charset="0"/>
                  <a:cs typeface="Helvetica" pitchFamily="34" charset="0"/>
                </a:rPr>
                <a:t>20. Le nuove norme che le ho citato sono state fortemente contestate dalle associazioni dei consumatori perché ritenute lesive. Lei pensa che se queste norme fossero applicate le sue abitudini/comportamenti nei confronti dei pagamenti con carte cambierebbero o rimarrebbero uguali?</a:t>
              </a:r>
              <a:endParaRPr lang="it-IT" sz="1200" dirty="0" smtClean="0">
                <a:latin typeface="Helvetica" pitchFamily="34" charset="0"/>
                <a:cs typeface="Helvetica" pitchFamily="34" charset="0"/>
              </a:endParaRPr>
            </a:p>
          </p:txBody>
        </p:sp>
        <p:grpSp>
          <p:nvGrpSpPr>
            <p:cNvPr id="3" name="Gruppo 7"/>
            <p:cNvGrpSpPr/>
            <p:nvPr/>
          </p:nvGrpSpPr>
          <p:grpSpPr>
            <a:xfrm>
              <a:off x="430108" y="3197283"/>
              <a:ext cx="9566913" cy="707886"/>
              <a:chOff x="430108" y="3413313"/>
              <a:chExt cx="9566913" cy="707886"/>
            </a:xfrm>
          </p:grpSpPr>
          <p:sp>
            <p:nvSpPr>
              <p:cNvPr id="13" name="CasellaDiTesto 12"/>
              <p:cNvSpPr txBox="1"/>
              <p:nvPr/>
            </p:nvSpPr>
            <p:spPr>
              <a:xfrm>
                <a:off x="430108" y="3413313"/>
                <a:ext cx="2734680" cy="707886"/>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56-70 anni che vivono nel Centro e  possiedono o solo carta di credito oppure tutte e 3 le tipologie di carte</a:t>
                </a:r>
              </a:p>
            </p:txBody>
          </p:sp>
          <p:sp>
            <p:nvSpPr>
              <p:cNvPr id="14" name="CasellaDiTesto 13"/>
              <p:cNvSpPr txBox="1"/>
              <p:nvPr/>
            </p:nvSpPr>
            <p:spPr>
              <a:xfrm>
                <a:off x="7165290" y="3426762"/>
                <a:ext cx="2831731"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36-55 anni  vivono nel Sud e Isole </a:t>
                </a:r>
                <a:r>
                  <a:rPr lang="it-IT" sz="1000" smtClean="0">
                    <a:latin typeface="Helvetica" pitchFamily="34" charset="0"/>
                    <a:cs typeface="Helvetica" pitchFamily="34" charset="0"/>
                  </a:rPr>
                  <a:t>e possiedono </a:t>
                </a:r>
                <a:r>
                  <a:rPr lang="it-IT" sz="1000" dirty="0" smtClean="0">
                    <a:latin typeface="Helvetica" pitchFamily="34" charset="0"/>
                    <a:cs typeface="Helvetica" pitchFamily="34" charset="0"/>
                  </a:rPr>
                  <a:t>solo la prepagata</a:t>
                </a:r>
              </a:p>
            </p:txBody>
          </p:sp>
        </p:grpSp>
      </p:grpSp>
      <p:graphicFrame>
        <p:nvGraphicFramePr>
          <p:cNvPr id="20" name="Tabella 19"/>
          <p:cNvGraphicFramePr>
            <a:graphicFrameLocks noGrp="1"/>
          </p:cNvGraphicFramePr>
          <p:nvPr/>
        </p:nvGraphicFramePr>
        <p:xfrm>
          <a:off x="6412404" y="4862976"/>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39.4%</a:t>
                      </a:r>
                      <a:endParaRPr lang="it-IT" sz="1000" b="0" dirty="0"/>
                    </a:p>
                  </a:txBody>
                  <a:tcPr marL="84406" marR="84406"/>
                </a:tc>
              </a:tr>
              <a:tr h="195833">
                <a:tc>
                  <a:txBody>
                    <a:bodyPr/>
                    <a:lstStyle/>
                    <a:p>
                      <a:r>
                        <a:rPr lang="it-IT" sz="1000" dirty="0" smtClean="0"/>
                        <a:t>36-55 anni</a:t>
                      </a:r>
                      <a:endParaRPr lang="it-IT" sz="1000" dirty="0"/>
                    </a:p>
                  </a:txBody>
                  <a:tcPr marL="84406" marR="84406"/>
                </a:tc>
                <a:tc>
                  <a:txBody>
                    <a:bodyPr/>
                    <a:lstStyle/>
                    <a:p>
                      <a:r>
                        <a:rPr lang="it-IT" sz="1000" dirty="0" smtClean="0"/>
                        <a:t>40.9%</a:t>
                      </a:r>
                      <a:endParaRPr lang="it-IT" sz="1000" dirty="0"/>
                    </a:p>
                  </a:txBody>
                  <a:tcPr marL="84406" marR="84406"/>
                </a:tc>
              </a:tr>
              <a:tr h="195833">
                <a:tc>
                  <a:txBody>
                    <a:bodyPr/>
                    <a:lstStyle/>
                    <a:p>
                      <a:r>
                        <a:rPr lang="it-IT" sz="1000" dirty="0" smtClean="0"/>
                        <a:t>Sud e Isole</a:t>
                      </a:r>
                      <a:endParaRPr lang="it-IT" sz="1000" dirty="0"/>
                    </a:p>
                  </a:txBody>
                  <a:tcPr marL="84406" marR="84406"/>
                </a:tc>
                <a:tc>
                  <a:txBody>
                    <a:bodyPr/>
                    <a:lstStyle/>
                    <a:p>
                      <a:r>
                        <a:rPr lang="it-IT" sz="1000" dirty="0" smtClean="0"/>
                        <a:t>43.6%</a:t>
                      </a:r>
                      <a:endParaRPr lang="it-IT" sz="1000" dirty="0"/>
                    </a:p>
                  </a:txBody>
                  <a:tcPr marL="84406" marR="84406"/>
                </a:tc>
              </a:tr>
              <a:tr h="195833">
                <a:tc>
                  <a:txBody>
                    <a:bodyPr/>
                    <a:lstStyle/>
                    <a:p>
                      <a:r>
                        <a:rPr lang="it-IT" sz="1000" dirty="0" smtClean="0"/>
                        <a:t>Solo Prepagata</a:t>
                      </a:r>
                      <a:endParaRPr lang="it-IT" sz="1000" dirty="0"/>
                    </a:p>
                  </a:txBody>
                  <a:tcPr marL="84406" marR="84406"/>
                </a:tc>
                <a:tc>
                  <a:txBody>
                    <a:bodyPr/>
                    <a:lstStyle/>
                    <a:p>
                      <a:r>
                        <a:rPr lang="it-IT" sz="1000" dirty="0" smtClean="0"/>
                        <a:t>45.5%</a:t>
                      </a:r>
                      <a:endParaRPr lang="it-IT" sz="1000" dirty="0"/>
                    </a:p>
                  </a:txBody>
                  <a:tcPr marL="84406" marR="84406"/>
                </a:tc>
              </a:tr>
            </a:tbl>
          </a:graphicData>
        </a:graphic>
      </p:graphicFrame>
      <p:graphicFrame>
        <p:nvGraphicFramePr>
          <p:cNvPr id="22" name="Tabella 21"/>
          <p:cNvGraphicFramePr>
            <a:graphicFrameLocks noGrp="1"/>
          </p:cNvGraphicFramePr>
          <p:nvPr/>
        </p:nvGraphicFramePr>
        <p:xfrm>
          <a:off x="260262" y="4862567"/>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64.2%</a:t>
                      </a:r>
                      <a:endParaRPr lang="it-IT" sz="1000" b="0" dirty="0"/>
                    </a:p>
                  </a:txBody>
                  <a:tcPr marL="84406" marR="84406"/>
                </a:tc>
              </a:tr>
              <a:tr h="195833">
                <a:tc>
                  <a:txBody>
                    <a:bodyPr/>
                    <a:lstStyle/>
                    <a:p>
                      <a:r>
                        <a:rPr lang="it-IT" sz="1000" b="0" dirty="0" smtClean="0"/>
                        <a:t>56-70 anni</a:t>
                      </a:r>
                      <a:endParaRPr lang="it-IT" sz="1000" b="0" dirty="0"/>
                    </a:p>
                  </a:txBody>
                  <a:tcPr marL="84406" marR="84406"/>
                </a:tc>
                <a:tc>
                  <a:txBody>
                    <a:bodyPr/>
                    <a:lstStyle/>
                    <a:p>
                      <a:r>
                        <a:rPr lang="it-IT" sz="1000" b="0" dirty="0" smtClean="0"/>
                        <a:t>69.8%</a:t>
                      </a:r>
                      <a:endParaRPr lang="it-IT" sz="1000" b="0" dirty="0"/>
                    </a:p>
                  </a:txBody>
                  <a:tcPr marL="84406" marR="84406"/>
                </a:tc>
              </a:tr>
              <a:tr h="195833">
                <a:tc>
                  <a:txBody>
                    <a:bodyPr/>
                    <a:lstStyle/>
                    <a:p>
                      <a:r>
                        <a:rPr lang="it-IT" sz="1000" b="0" dirty="0" smtClean="0"/>
                        <a:t>Centro</a:t>
                      </a:r>
                      <a:endParaRPr lang="it-IT" sz="1000" b="0" dirty="0"/>
                    </a:p>
                  </a:txBody>
                  <a:tcPr marL="84406" marR="84406"/>
                </a:tc>
                <a:tc>
                  <a:txBody>
                    <a:bodyPr/>
                    <a:lstStyle/>
                    <a:p>
                      <a:r>
                        <a:rPr lang="it-IT" sz="1000" b="0" dirty="0" smtClean="0"/>
                        <a:t>67.3%</a:t>
                      </a:r>
                      <a:endParaRPr lang="it-IT" sz="1000" b="0" dirty="0"/>
                    </a:p>
                  </a:txBody>
                  <a:tcPr marL="84406" marR="84406"/>
                </a:tc>
              </a:tr>
              <a:tr h="195833">
                <a:tc>
                  <a:txBody>
                    <a:bodyPr/>
                    <a:lstStyle/>
                    <a:p>
                      <a:r>
                        <a:rPr lang="it-IT" sz="1000" b="0" dirty="0" smtClean="0"/>
                        <a:t>Solo Credito – 3 carte</a:t>
                      </a:r>
                      <a:endParaRPr lang="it-IT" sz="1000" b="0" dirty="0"/>
                    </a:p>
                  </a:txBody>
                  <a:tcPr marL="84406" marR="84406"/>
                </a:tc>
                <a:tc>
                  <a:txBody>
                    <a:bodyPr/>
                    <a:lstStyle/>
                    <a:p>
                      <a:r>
                        <a:rPr lang="it-IT" sz="1000" b="0" dirty="0" smtClean="0"/>
                        <a:t>66.7%</a:t>
                      </a:r>
                      <a:endParaRPr lang="it-IT" sz="1000" b="0" dirty="0"/>
                    </a:p>
                  </a:txBody>
                  <a:tcPr marL="84406" marR="84406"/>
                </a:tc>
              </a:tr>
            </a:tbl>
          </a:graphicData>
        </a:graphic>
      </p:graphicFrame>
      <p:sp>
        <p:nvSpPr>
          <p:cNvPr id="25" name="Titolo 24"/>
          <p:cNvSpPr>
            <a:spLocks noGrp="1"/>
          </p:cNvSpPr>
          <p:nvPr>
            <p:ph type="title"/>
          </p:nvPr>
        </p:nvSpPr>
        <p:spPr/>
        <p:txBody>
          <a:bodyPr/>
          <a:lstStyle/>
          <a:p>
            <a:r>
              <a:rPr lang="it-IT" dirty="0" smtClean="0"/>
              <a:t>Reazioni all’applicazione della normativa europea</a:t>
            </a:r>
            <a:endParaRPr lang="it-IT" dirty="0"/>
          </a:p>
        </p:txBody>
      </p:sp>
      <p:graphicFrame>
        <p:nvGraphicFramePr>
          <p:cNvPr id="23" name="Grafico 22"/>
          <p:cNvGraphicFramePr/>
          <p:nvPr/>
        </p:nvGraphicFramePr>
        <p:xfrm>
          <a:off x="2299447" y="1284372"/>
          <a:ext cx="4773706" cy="4175134"/>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151648" y="822685"/>
            <a:ext cx="8723410" cy="2733241"/>
            <a:chOff x="430108" y="692620"/>
            <a:chExt cx="9450368" cy="2733241"/>
          </a:xfrm>
        </p:grpSpPr>
        <p:sp>
          <p:nvSpPr>
            <p:cNvPr id="12" name="CasellaDiTesto 11"/>
            <p:cNvSpPr txBox="1"/>
            <p:nvPr/>
          </p:nvSpPr>
          <p:spPr>
            <a:xfrm>
              <a:off x="430108" y="692620"/>
              <a:ext cx="9217286" cy="461665"/>
            </a:xfrm>
            <a:prstGeom prst="rect">
              <a:avLst/>
            </a:prstGeom>
            <a:noFill/>
          </p:spPr>
          <p:txBody>
            <a:bodyPr wrap="square" rtlCol="0">
              <a:spAutoFit/>
            </a:bodyPr>
            <a:lstStyle/>
            <a:p>
              <a:pPr algn="l"/>
              <a:r>
                <a:rPr lang="it-IT" sz="1200" b="1" dirty="0" smtClean="0">
                  <a:latin typeface="Helvetica" pitchFamily="34" charset="0"/>
                  <a:cs typeface="Helvetica" pitchFamily="34" charset="0"/>
                </a:rPr>
                <a:t>21. Se l’applicazione di queste norme avesse come ricaduta un aumento di qualche euro sul costo annuale della carta Lei continuerebbe ad utilizzarla?</a:t>
              </a:r>
            </a:p>
          </p:txBody>
        </p:sp>
        <p:grpSp>
          <p:nvGrpSpPr>
            <p:cNvPr id="3" name="Gruppo 7"/>
            <p:cNvGrpSpPr/>
            <p:nvPr/>
          </p:nvGrpSpPr>
          <p:grpSpPr>
            <a:xfrm>
              <a:off x="444676" y="936487"/>
              <a:ext cx="9435800" cy="2489374"/>
              <a:chOff x="444676" y="1152517"/>
              <a:chExt cx="9435800" cy="2489374"/>
            </a:xfrm>
          </p:grpSpPr>
          <p:graphicFrame>
            <p:nvGraphicFramePr>
              <p:cNvPr id="15" name="Grafico 14"/>
              <p:cNvGraphicFramePr/>
              <p:nvPr/>
            </p:nvGraphicFramePr>
            <p:xfrm>
              <a:off x="3634606" y="1152517"/>
              <a:ext cx="3024422" cy="2489374"/>
            </p:xfrm>
            <a:graphic>
              <a:graphicData uri="http://schemas.openxmlformats.org/drawingml/2006/chart">
                <c:chart xmlns:c="http://schemas.openxmlformats.org/drawingml/2006/chart" xmlns:r="http://schemas.openxmlformats.org/officeDocument/2006/relationships" r:id="rId2"/>
              </a:graphicData>
            </a:graphic>
          </p:graphicFrame>
          <p:sp>
            <p:nvSpPr>
              <p:cNvPr id="13" name="CasellaDiTesto 12"/>
              <p:cNvSpPr txBox="1"/>
              <p:nvPr/>
            </p:nvSpPr>
            <p:spPr>
              <a:xfrm>
                <a:off x="444676" y="1557618"/>
                <a:ext cx="3024422"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18-35 anni che vivono principalmente nel Sud e Isole e  che utilizzano solo la carta prepagata</a:t>
                </a:r>
                <a:endParaRPr lang="it-IT" sz="1000" dirty="0">
                  <a:latin typeface="Helvetica" pitchFamily="34" charset="0"/>
                  <a:cs typeface="Helvetica" pitchFamily="34" charset="0"/>
                </a:endParaRPr>
              </a:p>
            </p:txBody>
          </p:sp>
          <p:sp>
            <p:nvSpPr>
              <p:cNvPr id="14" name="CasellaDiTesto 13"/>
              <p:cNvSpPr txBox="1"/>
              <p:nvPr/>
            </p:nvSpPr>
            <p:spPr>
              <a:xfrm>
                <a:off x="6568014" y="1557618"/>
                <a:ext cx="3312462"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56-70 anni che vivono nel Nord Est possessori di tutte e 3 le tipologie di carte</a:t>
                </a:r>
              </a:p>
            </p:txBody>
          </p:sp>
        </p:grpSp>
      </p:grpSp>
      <p:grpSp>
        <p:nvGrpSpPr>
          <p:cNvPr id="4" name="Gruppo 9"/>
          <p:cNvGrpSpPr/>
          <p:nvPr/>
        </p:nvGrpSpPr>
        <p:grpSpPr>
          <a:xfrm>
            <a:off x="166133" y="3746853"/>
            <a:ext cx="8696516" cy="2662805"/>
            <a:chOff x="357268" y="692620"/>
            <a:chExt cx="9421232" cy="2662805"/>
          </a:xfrm>
        </p:grpSpPr>
        <p:sp>
          <p:nvSpPr>
            <p:cNvPr id="11" name="CasellaDiTesto 10"/>
            <p:cNvSpPr txBox="1"/>
            <p:nvPr/>
          </p:nvSpPr>
          <p:spPr>
            <a:xfrm>
              <a:off x="357268" y="692620"/>
              <a:ext cx="9217286" cy="276999"/>
            </a:xfrm>
            <a:prstGeom prst="rect">
              <a:avLst/>
            </a:prstGeom>
            <a:noFill/>
          </p:spPr>
          <p:txBody>
            <a:bodyPr wrap="square" rtlCol="0">
              <a:spAutoFit/>
            </a:bodyPr>
            <a:lstStyle/>
            <a:p>
              <a:pPr algn="l"/>
              <a:r>
                <a:rPr lang="it-IT" sz="1200" b="1" dirty="0" smtClean="0">
                  <a:latin typeface="Helvetica" pitchFamily="34" charset="0"/>
                  <a:cs typeface="Helvetica" pitchFamily="34" charset="0"/>
                </a:rPr>
                <a:t>21a. Capirebbe questo aumento e lo giustificherebbe e lo vivrebbe male, non lo accetterebbe? 	(Base: 659)</a:t>
              </a:r>
            </a:p>
          </p:txBody>
        </p:sp>
        <p:grpSp>
          <p:nvGrpSpPr>
            <p:cNvPr id="5" name="Gruppo 7"/>
            <p:cNvGrpSpPr/>
            <p:nvPr/>
          </p:nvGrpSpPr>
          <p:grpSpPr>
            <a:xfrm>
              <a:off x="357268" y="866051"/>
              <a:ext cx="9421232" cy="2489374"/>
              <a:chOff x="357268" y="1082081"/>
              <a:chExt cx="9421232" cy="2489374"/>
            </a:xfrm>
          </p:grpSpPr>
          <p:graphicFrame>
            <p:nvGraphicFramePr>
              <p:cNvPr id="17" name="Grafico 16"/>
              <p:cNvGraphicFramePr/>
              <p:nvPr/>
            </p:nvGraphicFramePr>
            <p:xfrm>
              <a:off x="3546074" y="1082081"/>
              <a:ext cx="3024420" cy="2489374"/>
            </p:xfrm>
            <a:graphic>
              <a:graphicData uri="http://schemas.openxmlformats.org/drawingml/2006/chart">
                <c:chart xmlns:c="http://schemas.openxmlformats.org/drawingml/2006/chart" xmlns:r="http://schemas.openxmlformats.org/officeDocument/2006/relationships" r:id="rId3"/>
              </a:graphicData>
            </a:graphic>
          </p:graphicFrame>
          <p:sp>
            <p:nvSpPr>
              <p:cNvPr id="18" name="CasellaDiTesto 17"/>
              <p:cNvSpPr txBox="1"/>
              <p:nvPr/>
            </p:nvSpPr>
            <p:spPr>
              <a:xfrm>
                <a:off x="357268" y="1436595"/>
                <a:ext cx="3024422" cy="553998"/>
              </a:xfrm>
              <a:prstGeom prst="rect">
                <a:avLst/>
              </a:prstGeom>
              <a:noFill/>
            </p:spPr>
            <p:txBody>
              <a:bodyPr wrap="square" rtlCol="0">
                <a:spAutoFit/>
              </a:bodyPr>
              <a:lstStyle/>
              <a:p>
                <a:r>
                  <a:rPr lang="it-IT" sz="1000" dirty="0" smtClean="0">
                    <a:latin typeface="Helvetica" pitchFamily="34" charset="0"/>
                    <a:cs typeface="Helvetica" pitchFamily="34" charset="0"/>
                  </a:rPr>
                  <a:t>Sono donne tra i 56-70 anni che vivono nel Centro e utilizzano solo la carta prepagata</a:t>
                </a:r>
              </a:p>
              <a:p>
                <a:endParaRPr lang="it-IT" sz="1000" dirty="0">
                  <a:latin typeface="Helvetica" pitchFamily="34" charset="0"/>
                  <a:cs typeface="Helvetica" pitchFamily="34" charset="0"/>
                </a:endParaRPr>
              </a:p>
            </p:txBody>
          </p:sp>
          <p:sp>
            <p:nvSpPr>
              <p:cNvPr id="19" name="CasellaDiTesto 18"/>
              <p:cNvSpPr txBox="1"/>
              <p:nvPr/>
            </p:nvSpPr>
            <p:spPr>
              <a:xfrm>
                <a:off x="6466038" y="1530724"/>
                <a:ext cx="3312462" cy="553998"/>
              </a:xfrm>
              <a:prstGeom prst="rect">
                <a:avLst/>
              </a:prstGeom>
              <a:noFill/>
            </p:spPr>
            <p:txBody>
              <a:bodyPr wrap="square" rtlCol="0">
                <a:spAutoFit/>
              </a:bodyPr>
              <a:lstStyle/>
              <a:p>
                <a:r>
                  <a:rPr lang="it-IT" sz="1000" dirty="0" smtClean="0">
                    <a:latin typeface="Helvetica" pitchFamily="34" charset="0"/>
                    <a:cs typeface="Helvetica" pitchFamily="34" charset="0"/>
                  </a:rPr>
                  <a:t>Sono  principalmente uomini di 18-35 anni che vivono nel Sud e Isole e che possiedono solo la carta di credito</a:t>
                </a:r>
              </a:p>
            </p:txBody>
          </p:sp>
        </p:grpSp>
      </p:grpSp>
      <p:graphicFrame>
        <p:nvGraphicFramePr>
          <p:cNvPr id="20" name="Tabella 19"/>
          <p:cNvGraphicFramePr>
            <a:graphicFrameLocks noGrp="1"/>
          </p:cNvGraphicFramePr>
          <p:nvPr/>
        </p:nvGraphicFramePr>
        <p:xfrm>
          <a:off x="5901416" y="2092886"/>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66.6%</a:t>
                      </a:r>
                      <a:endParaRPr lang="it-IT" sz="1000" b="0" dirty="0"/>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69.4%</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70.7%</a:t>
                      </a:r>
                      <a:endParaRPr lang="it-IT" sz="1000" dirty="0"/>
                    </a:p>
                  </a:txBody>
                  <a:tcPr marL="84406" marR="84406"/>
                </a:tc>
              </a:tr>
              <a:tr h="195833">
                <a:tc>
                  <a:txBody>
                    <a:bodyPr/>
                    <a:lstStyle/>
                    <a:p>
                      <a:r>
                        <a:rPr lang="it-IT" sz="1000" dirty="0" smtClean="0"/>
                        <a:t>3</a:t>
                      </a:r>
                      <a:r>
                        <a:rPr lang="it-IT" sz="1000" baseline="0" dirty="0" smtClean="0"/>
                        <a:t> </a:t>
                      </a:r>
                      <a:r>
                        <a:rPr lang="it-IT" sz="1000" dirty="0" smtClean="0"/>
                        <a:t>tipologie di carte</a:t>
                      </a:r>
                      <a:endParaRPr lang="it-IT" sz="1000" dirty="0"/>
                    </a:p>
                  </a:txBody>
                  <a:tcPr marL="84406" marR="84406"/>
                </a:tc>
                <a:tc>
                  <a:txBody>
                    <a:bodyPr/>
                    <a:lstStyle/>
                    <a:p>
                      <a:r>
                        <a:rPr lang="it-IT" sz="1000" dirty="0" smtClean="0"/>
                        <a:t>79.2%</a:t>
                      </a:r>
                      <a:endParaRPr lang="it-IT" sz="1000" dirty="0"/>
                    </a:p>
                  </a:txBody>
                  <a:tcPr marL="84406" marR="84406"/>
                </a:tc>
              </a:tr>
            </a:tbl>
          </a:graphicData>
        </a:graphic>
      </p:graphicFrame>
      <p:graphicFrame>
        <p:nvGraphicFramePr>
          <p:cNvPr id="21" name="Tabella 20"/>
          <p:cNvGraphicFramePr>
            <a:graphicFrameLocks noGrp="1"/>
          </p:cNvGraphicFramePr>
          <p:nvPr/>
        </p:nvGraphicFramePr>
        <p:xfrm>
          <a:off x="5911806" y="5010201"/>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dirty="0" smtClean="0"/>
                        <a:t>Uomini</a:t>
                      </a:r>
                      <a:endParaRPr lang="it-IT" sz="1000" dirty="0"/>
                    </a:p>
                  </a:txBody>
                  <a:tcPr marL="84406" marR="84406"/>
                </a:tc>
                <a:tc>
                  <a:txBody>
                    <a:bodyPr/>
                    <a:lstStyle/>
                    <a:p>
                      <a:r>
                        <a:rPr lang="it-IT" sz="1000" dirty="0" smtClean="0"/>
                        <a:t>41.1%</a:t>
                      </a:r>
                      <a:endParaRPr lang="it-IT" sz="1000" dirty="0"/>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41.7%</a:t>
                      </a:r>
                      <a:endParaRPr lang="it-IT" sz="1000" dirty="0"/>
                    </a:p>
                  </a:txBody>
                  <a:tcPr marL="84406" marR="84406"/>
                </a:tc>
              </a:tr>
              <a:tr h="195833">
                <a:tc>
                  <a:txBody>
                    <a:bodyPr/>
                    <a:lstStyle/>
                    <a:p>
                      <a:r>
                        <a:rPr lang="it-IT" sz="1000" dirty="0" smtClean="0"/>
                        <a:t>Sud e Isole</a:t>
                      </a:r>
                      <a:endParaRPr lang="it-IT" sz="1000" dirty="0"/>
                    </a:p>
                  </a:txBody>
                  <a:tcPr marL="84406" marR="84406"/>
                </a:tc>
                <a:tc>
                  <a:txBody>
                    <a:bodyPr/>
                    <a:lstStyle/>
                    <a:p>
                      <a:r>
                        <a:rPr lang="it-IT" sz="1000" dirty="0" smtClean="0"/>
                        <a:t>42.5%</a:t>
                      </a:r>
                      <a:endParaRPr lang="it-IT" sz="1000" dirty="0"/>
                    </a:p>
                  </a:txBody>
                  <a:tcPr marL="84406" marR="84406"/>
                </a:tc>
              </a:tr>
              <a:tr h="195833">
                <a:tc>
                  <a:txBody>
                    <a:bodyPr/>
                    <a:lstStyle/>
                    <a:p>
                      <a:r>
                        <a:rPr lang="it-IT" sz="1000" dirty="0" smtClean="0"/>
                        <a:t>Solo Credito</a:t>
                      </a:r>
                      <a:endParaRPr lang="it-IT" sz="1000" dirty="0"/>
                    </a:p>
                  </a:txBody>
                  <a:tcPr marL="84406" marR="84406"/>
                </a:tc>
                <a:tc>
                  <a:txBody>
                    <a:bodyPr/>
                    <a:lstStyle/>
                    <a:p>
                      <a:r>
                        <a:rPr lang="it-IT" sz="1000" dirty="0" smtClean="0"/>
                        <a:t>52.5%</a:t>
                      </a:r>
                      <a:endParaRPr lang="it-IT" sz="1000" dirty="0"/>
                    </a:p>
                  </a:txBody>
                  <a:tcPr marL="84406" marR="84406"/>
                </a:tc>
              </a:tr>
            </a:tbl>
          </a:graphicData>
        </a:graphic>
      </p:graphicFrame>
      <p:graphicFrame>
        <p:nvGraphicFramePr>
          <p:cNvPr id="22" name="Tabella 21"/>
          <p:cNvGraphicFramePr>
            <a:graphicFrameLocks noGrp="1"/>
          </p:cNvGraphicFramePr>
          <p:nvPr/>
        </p:nvGraphicFramePr>
        <p:xfrm>
          <a:off x="246815" y="2092479"/>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34.7%</a:t>
                      </a:r>
                      <a:endParaRPr lang="it-IT" sz="1000" b="0" dirty="0"/>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35.6%</a:t>
                      </a:r>
                      <a:endParaRPr lang="it-IT" sz="1000" dirty="0"/>
                    </a:p>
                  </a:txBody>
                  <a:tcPr marL="84406" marR="84406"/>
                </a:tc>
              </a:tr>
              <a:tr h="195833">
                <a:tc>
                  <a:txBody>
                    <a:bodyPr/>
                    <a:lstStyle/>
                    <a:p>
                      <a:r>
                        <a:rPr lang="it-IT" sz="1000" dirty="0" smtClean="0"/>
                        <a:t>Sud e Isole</a:t>
                      </a:r>
                      <a:endParaRPr lang="it-IT" sz="1000" dirty="0"/>
                    </a:p>
                  </a:txBody>
                  <a:tcPr marL="84406" marR="84406"/>
                </a:tc>
                <a:tc>
                  <a:txBody>
                    <a:bodyPr/>
                    <a:lstStyle/>
                    <a:p>
                      <a:r>
                        <a:rPr lang="it-IT" sz="1000" dirty="0" smtClean="0"/>
                        <a:t>40.4%</a:t>
                      </a:r>
                      <a:endParaRPr lang="it-IT" sz="1000" dirty="0"/>
                    </a:p>
                  </a:txBody>
                  <a:tcPr marL="84406" marR="84406"/>
                </a:tc>
              </a:tr>
              <a:tr h="195833">
                <a:tc>
                  <a:txBody>
                    <a:bodyPr/>
                    <a:lstStyle/>
                    <a:p>
                      <a:r>
                        <a:rPr lang="it-IT" sz="1000" dirty="0" smtClean="0"/>
                        <a:t>Solo prepagata</a:t>
                      </a:r>
                      <a:endParaRPr lang="it-IT" sz="1000" dirty="0"/>
                    </a:p>
                  </a:txBody>
                  <a:tcPr marL="84406" marR="84406"/>
                </a:tc>
                <a:tc>
                  <a:txBody>
                    <a:bodyPr/>
                    <a:lstStyle/>
                    <a:p>
                      <a:r>
                        <a:rPr lang="it-IT" sz="1000" dirty="0" smtClean="0"/>
                        <a:t>48.5%</a:t>
                      </a:r>
                      <a:endParaRPr lang="it-IT" sz="1000" dirty="0"/>
                    </a:p>
                  </a:txBody>
                  <a:tcPr marL="84406" marR="84406"/>
                </a:tc>
              </a:tr>
            </a:tbl>
          </a:graphicData>
        </a:graphic>
      </p:graphicFrame>
      <p:graphicFrame>
        <p:nvGraphicFramePr>
          <p:cNvPr id="24" name="Tabella 23"/>
          <p:cNvGraphicFramePr>
            <a:graphicFrameLocks noGrp="1"/>
          </p:cNvGraphicFramePr>
          <p:nvPr/>
        </p:nvGraphicFramePr>
        <p:xfrm>
          <a:off x="246815" y="5010201"/>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dirty="0" smtClean="0"/>
                        <a:t>Donna</a:t>
                      </a:r>
                      <a:endParaRPr lang="it-IT" sz="1000" dirty="0"/>
                    </a:p>
                  </a:txBody>
                  <a:tcPr marL="84406" marR="84406"/>
                </a:tc>
                <a:tc>
                  <a:txBody>
                    <a:bodyPr/>
                    <a:lstStyle/>
                    <a:p>
                      <a:r>
                        <a:rPr lang="it-IT" sz="1000" dirty="0" smtClean="0"/>
                        <a:t>62.6%</a:t>
                      </a:r>
                      <a:endParaRPr lang="it-IT" sz="1000" dirty="0"/>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63.2%</a:t>
                      </a:r>
                      <a:endParaRPr lang="it-IT" sz="1000" dirty="0"/>
                    </a:p>
                  </a:txBody>
                  <a:tcPr marL="84406" marR="84406"/>
                </a:tc>
              </a:tr>
              <a:tr h="195833">
                <a:tc>
                  <a:txBody>
                    <a:bodyPr/>
                    <a:lstStyle/>
                    <a:p>
                      <a:r>
                        <a:rPr lang="it-IT" sz="1000" dirty="0" smtClean="0"/>
                        <a:t>Centro</a:t>
                      </a:r>
                      <a:endParaRPr lang="it-IT" sz="1000" dirty="0"/>
                    </a:p>
                  </a:txBody>
                  <a:tcPr marL="84406" marR="84406"/>
                </a:tc>
                <a:tc>
                  <a:txBody>
                    <a:bodyPr/>
                    <a:lstStyle/>
                    <a:p>
                      <a:r>
                        <a:rPr lang="it-IT" sz="1000" dirty="0" smtClean="0"/>
                        <a:t>63.8%</a:t>
                      </a:r>
                      <a:endParaRPr lang="it-IT" sz="1000" dirty="0"/>
                    </a:p>
                  </a:txBody>
                  <a:tcPr marL="84406" marR="84406"/>
                </a:tc>
              </a:tr>
              <a:tr h="195833">
                <a:tc>
                  <a:txBody>
                    <a:bodyPr/>
                    <a:lstStyle/>
                    <a:p>
                      <a:r>
                        <a:rPr lang="it-IT" sz="1000" dirty="0" smtClean="0"/>
                        <a:t>Solo prepagata</a:t>
                      </a:r>
                      <a:endParaRPr lang="it-IT" sz="1000" dirty="0"/>
                    </a:p>
                  </a:txBody>
                  <a:tcPr marL="84406" marR="84406"/>
                </a:tc>
                <a:tc>
                  <a:txBody>
                    <a:bodyPr/>
                    <a:lstStyle/>
                    <a:p>
                      <a:r>
                        <a:rPr lang="it-IT" sz="1000" dirty="0" smtClean="0"/>
                        <a:t>70.6%</a:t>
                      </a:r>
                      <a:endParaRPr lang="it-IT" sz="1000" dirty="0"/>
                    </a:p>
                  </a:txBody>
                  <a:tcPr marL="84406" marR="84406"/>
                </a:tc>
              </a:tr>
            </a:tbl>
          </a:graphicData>
        </a:graphic>
      </p:graphicFrame>
      <p:sp>
        <p:nvSpPr>
          <p:cNvPr id="25" name="Titolo 24"/>
          <p:cNvSpPr>
            <a:spLocks noGrp="1"/>
          </p:cNvSpPr>
          <p:nvPr>
            <p:ph type="title"/>
          </p:nvPr>
        </p:nvSpPr>
        <p:spPr/>
        <p:txBody>
          <a:bodyPr/>
          <a:lstStyle/>
          <a:p>
            <a:r>
              <a:rPr lang="it-IT" dirty="0" smtClean="0"/>
              <a:t>Reazioni all’applicazione della normativa europea</a:t>
            </a:r>
            <a:endParaRPr lang="it-IT" dirty="0">
              <a:solidFill>
                <a:srgbClr val="92D050"/>
              </a:solidFill>
            </a:endParaRPr>
          </a:p>
        </p:txBody>
      </p:sp>
      <p:pic>
        <p:nvPicPr>
          <p:cNvPr id="23"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CasellaDiTesto 2"/>
          <p:cNvSpPr txBox="1"/>
          <p:nvPr/>
        </p:nvSpPr>
        <p:spPr>
          <a:xfrm>
            <a:off x="1" y="1234736"/>
            <a:ext cx="8915399" cy="4859472"/>
          </a:xfrm>
          <a:prstGeom prst="rect">
            <a:avLst/>
          </a:prstGeom>
          <a:noFill/>
        </p:spPr>
        <p:txBody>
          <a:bodyPr wrap="square" rtlCol="0">
            <a:spAutoFit/>
          </a:bodyPr>
          <a:lstStyle/>
          <a:p>
            <a:pPr marL="174625" algn="just">
              <a:lnSpc>
                <a:spcPct val="150000"/>
              </a:lnSpc>
            </a:pPr>
            <a:r>
              <a:rPr lang="it-IT" sz="1200" dirty="0" smtClean="0">
                <a:latin typeface="Helvetica" pitchFamily="34" charset="0"/>
                <a:cs typeface="Helvetica" pitchFamily="34" charset="0"/>
              </a:rPr>
              <a:t>Le conclusioni sono abbastanza sconfortanti dato i pagamenti a mezzo carte non sono sviluppati come nel Nord Europa.</a:t>
            </a:r>
          </a:p>
          <a:p>
            <a:pPr marL="174625" algn="just"/>
            <a:endParaRPr lang="it-IT" sz="1200" dirty="0" smtClean="0">
              <a:latin typeface="Helvetica" pitchFamily="34" charset="0"/>
              <a:cs typeface="Helvetica" pitchFamily="34" charset="0"/>
            </a:endParaRPr>
          </a:p>
          <a:p>
            <a:pPr marL="174625" algn="just">
              <a:lnSpc>
                <a:spcPct val="150000"/>
              </a:lnSpc>
            </a:pPr>
            <a:r>
              <a:rPr lang="it-IT" sz="1200" dirty="0" smtClean="0">
                <a:latin typeface="Helvetica" pitchFamily="34" charset="0"/>
                <a:cs typeface="Helvetica" pitchFamily="34" charset="0"/>
              </a:rPr>
              <a:t>I </a:t>
            </a:r>
            <a:r>
              <a:rPr lang="it-IT" sz="1200" b="1" dirty="0" smtClean="0">
                <a:latin typeface="Helvetica" pitchFamily="34" charset="0"/>
                <a:cs typeface="Helvetica" pitchFamily="34" charset="0"/>
              </a:rPr>
              <a:t>pagamenti elettronici </a:t>
            </a:r>
            <a:r>
              <a:rPr lang="it-IT" sz="1200" dirty="0" smtClean="0">
                <a:latin typeface="Helvetica" pitchFamily="34" charset="0"/>
                <a:cs typeface="Helvetica" pitchFamily="34" charset="0"/>
              </a:rPr>
              <a:t>non sono incoraggiati dagli esercenti che sembrerebbero preferire i </a:t>
            </a:r>
            <a:r>
              <a:rPr lang="it-IT" sz="1200" b="1" dirty="0" smtClean="0">
                <a:latin typeface="Helvetica" pitchFamily="34" charset="0"/>
                <a:cs typeface="Helvetica" pitchFamily="34" charset="0"/>
              </a:rPr>
              <a:t>pagamenti in contanti</a:t>
            </a:r>
            <a:r>
              <a:rPr lang="it-IT" sz="1200" dirty="0" smtClean="0">
                <a:latin typeface="Helvetica" pitchFamily="34" charset="0"/>
                <a:cs typeface="Helvetica" pitchFamily="34" charset="0"/>
              </a:rPr>
              <a:t>. Quasi il 19% ha infatti ricevuto </a:t>
            </a:r>
            <a:r>
              <a:rPr lang="it-IT" sz="1200" b="1" u="sng" dirty="0" smtClean="0">
                <a:latin typeface="Helvetica" pitchFamily="34" charset="0"/>
                <a:cs typeface="Helvetica" pitchFamily="34" charset="0"/>
              </a:rPr>
              <a:t>rifiuti</a:t>
            </a:r>
            <a:r>
              <a:rPr lang="it-IT" sz="1200" b="1" dirty="0" smtClean="0">
                <a:latin typeface="Helvetica" pitchFamily="34" charset="0"/>
                <a:cs typeface="Helvetica" pitchFamily="34" charset="0"/>
              </a:rPr>
              <a:t> </a:t>
            </a:r>
            <a:r>
              <a:rPr lang="it-IT" sz="1200" dirty="0" smtClean="0">
                <a:latin typeface="Helvetica" pitchFamily="34" charset="0"/>
                <a:cs typeface="Helvetica" pitchFamily="34" charset="0"/>
              </a:rPr>
              <a:t>nel momento in cui voleva </a:t>
            </a:r>
            <a:r>
              <a:rPr lang="it-IT" sz="1200" b="1" dirty="0" smtClean="0">
                <a:latin typeface="Helvetica" pitchFamily="34" charset="0"/>
                <a:cs typeface="Helvetica" pitchFamily="34" charset="0"/>
              </a:rPr>
              <a:t>pagare con la carta </a:t>
            </a:r>
            <a:r>
              <a:rPr lang="it-IT" sz="1200" dirty="0" smtClean="0">
                <a:latin typeface="Helvetica" pitchFamily="34" charset="0"/>
                <a:cs typeface="Helvetica" pitchFamily="34" charset="0"/>
              </a:rPr>
              <a:t>e a seguito della crisi economica al 22.2% dei rispondenti è capitato con maggiore frequenza di vedersi </a:t>
            </a:r>
            <a:r>
              <a:rPr lang="it-IT" sz="1200" b="1" dirty="0" smtClean="0">
                <a:latin typeface="Helvetica" pitchFamily="34" charset="0"/>
                <a:cs typeface="Helvetica" pitchFamily="34" charset="0"/>
              </a:rPr>
              <a:t>rifiutare l’uso della carta</a:t>
            </a:r>
            <a:r>
              <a:rPr lang="it-IT" sz="1200" dirty="0" smtClean="0">
                <a:latin typeface="Helvetica" pitchFamily="34" charset="0"/>
                <a:cs typeface="Helvetica" pitchFamily="34" charset="0"/>
              </a:rPr>
              <a:t>. I luoghi dove questo rifiuto avviene maggiormente sono i bar/ristoranti (quasi 24% dei rispondenti) i negozi in genere (16.6%), alimentari ed abbigliamento (11.6%-11.4%). Il rifiuto avviene principalmente nelle </a:t>
            </a:r>
            <a:r>
              <a:rPr lang="it-IT" sz="1200" b="1" dirty="0" smtClean="0">
                <a:latin typeface="Helvetica" pitchFamily="34" charset="0"/>
                <a:cs typeface="Helvetica" pitchFamily="34" charset="0"/>
              </a:rPr>
              <a:t>vendite normali</a:t>
            </a:r>
            <a:r>
              <a:rPr lang="it-IT" sz="1200" dirty="0" smtClean="0">
                <a:latin typeface="Helvetica" pitchFamily="34" charset="0"/>
                <a:cs typeface="Helvetica" pitchFamily="34" charset="0"/>
              </a:rPr>
              <a:t>, non in tempo di saldi o vendite promozionali. Ed è indipendente dal tipo di carta : infatti le percentuali per tipologia non evidenziano grandi scollamenti in nessun canale di vendita, tra le carte di credito, debito e prepagate.</a:t>
            </a:r>
          </a:p>
          <a:p>
            <a:pPr marL="174625" algn="just"/>
            <a:endParaRPr lang="it-IT" sz="1200" dirty="0" smtClean="0">
              <a:latin typeface="Helvetica" pitchFamily="34" charset="0"/>
              <a:cs typeface="Helvetica" pitchFamily="34" charset="0"/>
            </a:endParaRPr>
          </a:p>
          <a:p>
            <a:pPr marL="174625" algn="just">
              <a:lnSpc>
                <a:spcPct val="150000"/>
              </a:lnSpc>
            </a:pPr>
            <a:r>
              <a:rPr lang="it-IT" sz="1200" dirty="0" smtClean="0">
                <a:latin typeface="Helvetica" pitchFamily="34" charset="0"/>
                <a:cs typeface="Helvetica" pitchFamily="34" charset="0"/>
              </a:rPr>
              <a:t>Gli intervistati, a cui sono state illustrate le nuove normative Europee in materia di </a:t>
            </a:r>
            <a:r>
              <a:rPr lang="it-IT" sz="1200" b="1" u="sng" dirty="0" err="1" smtClean="0">
                <a:latin typeface="Helvetica" pitchFamily="34" charset="0"/>
                <a:cs typeface="Helvetica" pitchFamily="34" charset="0"/>
              </a:rPr>
              <a:t>Intechange</a:t>
            </a:r>
            <a:r>
              <a:rPr lang="it-IT" sz="1200" b="1" u="sng" dirty="0" smtClean="0">
                <a:latin typeface="Helvetica" pitchFamily="34" charset="0"/>
                <a:cs typeface="Helvetica" pitchFamily="34" charset="0"/>
              </a:rPr>
              <a:t> </a:t>
            </a:r>
            <a:r>
              <a:rPr lang="it-IT" sz="1200" b="1" u="sng" dirty="0" err="1" smtClean="0">
                <a:latin typeface="Helvetica" pitchFamily="34" charset="0"/>
                <a:cs typeface="Helvetica" pitchFamily="34" charset="0"/>
              </a:rPr>
              <a:t>fee</a:t>
            </a:r>
            <a:r>
              <a:rPr lang="it-IT" sz="1200" u="sng" dirty="0" smtClean="0">
                <a:latin typeface="Helvetica" pitchFamily="34" charset="0"/>
                <a:cs typeface="Helvetica" pitchFamily="34" charset="0"/>
              </a:rPr>
              <a:t> </a:t>
            </a:r>
            <a:r>
              <a:rPr lang="it-IT" sz="1200" dirty="0" smtClean="0">
                <a:latin typeface="Helvetica" pitchFamily="34" charset="0"/>
                <a:cs typeface="Helvetica" pitchFamily="34" charset="0"/>
              </a:rPr>
              <a:t>con parole semplici e comprensibili, sono divisi equamente tra </a:t>
            </a:r>
            <a:r>
              <a:rPr lang="it-IT" sz="1200" b="1" dirty="0">
                <a:latin typeface="Helvetica" pitchFamily="34" charset="0"/>
                <a:cs typeface="Helvetica" pitchFamily="34" charset="0"/>
              </a:rPr>
              <a:t>favorevoli</a:t>
            </a:r>
            <a:r>
              <a:rPr lang="it-IT" sz="1200" dirty="0">
                <a:latin typeface="Helvetica" pitchFamily="34" charset="0"/>
                <a:cs typeface="Helvetica" pitchFamily="34" charset="0"/>
              </a:rPr>
              <a:t> e </a:t>
            </a:r>
            <a:r>
              <a:rPr lang="it-IT" sz="1200" b="1" dirty="0">
                <a:latin typeface="Helvetica" pitchFamily="34" charset="0"/>
                <a:cs typeface="Helvetica" pitchFamily="34" charset="0"/>
              </a:rPr>
              <a:t>sfavorevoli</a:t>
            </a:r>
            <a:r>
              <a:rPr lang="it-IT" sz="1200" dirty="0">
                <a:latin typeface="Helvetica" pitchFamily="34" charset="0"/>
                <a:cs typeface="Helvetica" pitchFamily="34" charset="0"/>
              </a:rPr>
              <a:t> (rispettivamente 44.1% e 43</a:t>
            </a:r>
            <a:r>
              <a:rPr lang="it-IT" sz="1200" dirty="0" smtClean="0">
                <a:latin typeface="Helvetica" pitchFamily="34" charset="0"/>
                <a:cs typeface="Helvetica" pitchFamily="34" charset="0"/>
              </a:rPr>
              <a:t>.%).rispetto al legiferare della Commissione Europea su questo argomento al posto del potere nazionale</a:t>
            </a:r>
          </a:p>
          <a:p>
            <a:pPr marL="174625" algn="just">
              <a:lnSpc>
                <a:spcPct val="150000"/>
              </a:lnSpc>
            </a:pPr>
            <a:r>
              <a:rPr lang="it-IT" sz="1200" dirty="0" smtClean="0">
                <a:latin typeface="Helvetica" pitchFamily="34" charset="0"/>
                <a:cs typeface="Helvetica" pitchFamily="34" charset="0"/>
              </a:rPr>
              <a:t>Solo il 10,6% pensa che questo porterà vantaggi in termini di riduzioni dei prezzi anzi l’84.8% teme che la perdita causata dall’introduzione di questa norma, possa ricadere sui consumatori attraverso </a:t>
            </a:r>
            <a:r>
              <a:rPr lang="it-IT" sz="1200" b="1" dirty="0" smtClean="0">
                <a:latin typeface="Helvetica" pitchFamily="34" charset="0"/>
                <a:cs typeface="Helvetica" pitchFamily="34" charset="0"/>
              </a:rPr>
              <a:t>l’aumento del costo delle carte </a:t>
            </a:r>
            <a:r>
              <a:rPr lang="it-IT" sz="1200" dirty="0" smtClean="0">
                <a:latin typeface="Helvetica" pitchFamily="34" charset="0"/>
                <a:cs typeface="Helvetica" pitchFamily="34" charset="0"/>
              </a:rPr>
              <a:t>.</a:t>
            </a:r>
          </a:p>
          <a:p>
            <a:pPr marL="174625" algn="just">
              <a:lnSpc>
                <a:spcPct val="150000"/>
              </a:lnSpc>
            </a:pPr>
            <a:endParaRPr lang="it-IT" sz="1200" dirty="0" smtClean="0">
              <a:latin typeface="Helvetica" pitchFamily="34" charset="0"/>
              <a:cs typeface="Helvetica" pitchFamily="34" charset="0"/>
            </a:endParaRPr>
          </a:p>
          <a:p>
            <a:pPr marL="174625" algn="just">
              <a:lnSpc>
                <a:spcPct val="150000"/>
              </a:lnSpc>
            </a:pPr>
            <a:r>
              <a:rPr lang="it-IT" sz="1200" dirty="0" smtClean="0">
                <a:latin typeface="Helvetica" pitchFamily="34" charset="0"/>
                <a:cs typeface="Helvetica" pitchFamily="34" charset="0"/>
              </a:rPr>
              <a:t>La reazione immediata a questi possibili aumenti di prezzi delle carte sarebbe il </a:t>
            </a:r>
            <a:r>
              <a:rPr lang="it-IT" sz="1200" b="1" dirty="0" smtClean="0">
                <a:latin typeface="Helvetica" pitchFamily="34" charset="0"/>
                <a:cs typeface="Helvetica" pitchFamily="34" charset="0"/>
              </a:rPr>
              <a:t>maggior </a:t>
            </a:r>
            <a:r>
              <a:rPr lang="it-IT" sz="1200" b="1" dirty="0">
                <a:latin typeface="Helvetica" pitchFamily="34" charset="0"/>
                <a:cs typeface="Helvetica" pitchFamily="34" charset="0"/>
              </a:rPr>
              <a:t>utilizzo del contante </a:t>
            </a:r>
            <a:r>
              <a:rPr lang="it-IT" sz="1200" dirty="0">
                <a:latin typeface="Helvetica" pitchFamily="34" charset="0"/>
                <a:cs typeface="Helvetica" pitchFamily="34" charset="0"/>
              </a:rPr>
              <a:t>(30.9%)</a:t>
            </a:r>
          </a:p>
          <a:p>
            <a:pPr marL="174625" algn="just">
              <a:lnSpc>
                <a:spcPct val="150000"/>
              </a:lnSpc>
            </a:pPr>
            <a:r>
              <a:rPr lang="it-IT" sz="1200" dirty="0">
                <a:latin typeface="Helvetica" pitchFamily="34" charset="0"/>
                <a:cs typeface="Helvetica" pitchFamily="34" charset="0"/>
              </a:rPr>
              <a:t>o</a:t>
            </a:r>
            <a:r>
              <a:rPr lang="it-IT" sz="1200" dirty="0" smtClean="0">
                <a:latin typeface="Helvetica" pitchFamily="34" charset="0"/>
                <a:cs typeface="Helvetica" pitchFamily="34" charset="0"/>
              </a:rPr>
              <a:t> la </a:t>
            </a:r>
            <a:r>
              <a:rPr lang="it-IT" sz="1200" b="1" dirty="0" smtClean="0">
                <a:latin typeface="Helvetica" pitchFamily="34" charset="0"/>
                <a:cs typeface="Helvetica" pitchFamily="34" charset="0"/>
              </a:rPr>
              <a:t>sottoscrizione di carte meno costose </a:t>
            </a:r>
            <a:r>
              <a:rPr lang="it-IT" sz="1200" dirty="0" smtClean="0">
                <a:latin typeface="Helvetica" pitchFamily="34" charset="0"/>
                <a:cs typeface="Helvetica" pitchFamily="34" charset="0"/>
              </a:rPr>
              <a:t>(30%) </a:t>
            </a:r>
          </a:p>
        </p:txBody>
      </p:sp>
      <p:pic>
        <p:nvPicPr>
          <p:cNvPr id="4" name="Picture 3" descr="C:\Users\luna.pini\mdcLUNA\logo mdc 2012\logo scelto mdc\mdc logo 2012.jpg"/>
          <p:cNvPicPr>
            <a:picLocks noChangeAspect="1" noChangeArrowheads="1"/>
          </p:cNvPicPr>
          <p:nvPr/>
        </p:nvPicPr>
        <p:blipFill>
          <a:blip r:embed="rId2"/>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Conclusioni</a:t>
            </a:r>
            <a:endParaRPr lang="it-IT" dirty="0"/>
          </a:p>
        </p:txBody>
      </p:sp>
      <p:sp>
        <p:nvSpPr>
          <p:cNvPr id="3" name="CasellaDiTesto 2"/>
          <p:cNvSpPr txBox="1"/>
          <p:nvPr/>
        </p:nvSpPr>
        <p:spPr>
          <a:xfrm>
            <a:off x="-1" y="1334128"/>
            <a:ext cx="8915399" cy="4062651"/>
          </a:xfrm>
          <a:prstGeom prst="rect">
            <a:avLst/>
          </a:prstGeom>
          <a:noFill/>
        </p:spPr>
        <p:txBody>
          <a:bodyPr wrap="square" rtlCol="0">
            <a:spAutoFit/>
          </a:bodyPr>
          <a:lstStyle/>
          <a:p>
            <a:pPr marL="174625" algn="just">
              <a:lnSpc>
                <a:spcPct val="150000"/>
              </a:lnSpc>
            </a:pPr>
            <a:r>
              <a:rPr lang="it-IT" sz="1200" dirty="0" smtClean="0">
                <a:latin typeface="Helvetica" pitchFamily="34" charset="0"/>
                <a:cs typeface="Helvetica" pitchFamily="34" charset="0"/>
              </a:rPr>
              <a:t>Anche relativamente al </a:t>
            </a:r>
            <a:r>
              <a:rPr lang="it-IT" sz="1200" b="1" u="sng" dirty="0" smtClean="0">
                <a:latin typeface="Helvetica" pitchFamily="34" charset="0"/>
                <a:cs typeface="Helvetica" pitchFamily="34" charset="0"/>
              </a:rPr>
              <a:t>Co-</a:t>
            </a:r>
            <a:r>
              <a:rPr lang="it-IT" sz="1200" b="1" u="sng" dirty="0" err="1" smtClean="0">
                <a:latin typeface="Helvetica" pitchFamily="34" charset="0"/>
                <a:cs typeface="Helvetica" pitchFamily="34" charset="0"/>
              </a:rPr>
              <a:t>badging</a:t>
            </a:r>
            <a:r>
              <a:rPr lang="it-IT" sz="1200" dirty="0" smtClean="0">
                <a:latin typeface="Helvetica" pitchFamily="34" charset="0"/>
                <a:cs typeface="Helvetica" pitchFamily="34" charset="0"/>
              </a:rPr>
              <a:t> una quota di intervistati prossima al 43-45% è d’accordo con l’affermazione che non saprebbe a chi rivolgersi in caso di smarrimento o furto della carta , oppure in caso di contenzioso con l’esercente o in caso di rimborso per frode. Ben il 65.6% pensa che l’introduzione di questa norma non apporterà </a:t>
            </a:r>
            <a:r>
              <a:rPr lang="it-IT" sz="1200" b="1" dirty="0" smtClean="0">
                <a:latin typeface="Helvetica" pitchFamily="34" charset="0"/>
                <a:cs typeface="Helvetica" pitchFamily="34" charset="0"/>
              </a:rPr>
              <a:t>alcun vantaggio per il consumatore</a:t>
            </a:r>
            <a:r>
              <a:rPr lang="it-IT" sz="1200" dirty="0" smtClean="0">
                <a:latin typeface="Helvetica" pitchFamily="34" charset="0"/>
                <a:cs typeface="Helvetica" pitchFamily="34" charset="0"/>
              </a:rPr>
              <a:t>.</a:t>
            </a:r>
          </a:p>
          <a:p>
            <a:pPr marL="174625" algn="just"/>
            <a:endParaRPr lang="it-IT" sz="1200" dirty="0" smtClean="0">
              <a:latin typeface="Helvetica" pitchFamily="34" charset="0"/>
              <a:cs typeface="Helvetica" pitchFamily="34" charset="0"/>
            </a:endParaRPr>
          </a:p>
          <a:p>
            <a:pPr marL="174625" algn="just">
              <a:lnSpc>
                <a:spcPct val="150000"/>
              </a:lnSpc>
            </a:pPr>
            <a:r>
              <a:rPr lang="it-IT" sz="1200" dirty="0" smtClean="0">
                <a:latin typeface="Helvetica" pitchFamily="34" charset="0"/>
                <a:cs typeface="Helvetica" pitchFamily="34" charset="0"/>
              </a:rPr>
              <a:t>Infine l’ abolizione del  </a:t>
            </a:r>
            <a:r>
              <a:rPr lang="it-IT" sz="1200" b="1" u="sng" dirty="0" err="1" smtClean="0">
                <a:latin typeface="Helvetica" pitchFamily="34" charset="0"/>
                <a:cs typeface="Helvetica" pitchFamily="34" charset="0"/>
              </a:rPr>
              <a:t>Honor</a:t>
            </a:r>
            <a:r>
              <a:rPr lang="it-IT" sz="1200" b="1" u="sng" dirty="0" smtClean="0">
                <a:latin typeface="Helvetica" pitchFamily="34" charset="0"/>
                <a:cs typeface="Helvetica" pitchFamily="34" charset="0"/>
              </a:rPr>
              <a:t> </a:t>
            </a:r>
            <a:r>
              <a:rPr lang="it-IT" sz="1200" b="1" u="sng" dirty="0" err="1" smtClean="0">
                <a:latin typeface="Helvetica" pitchFamily="34" charset="0"/>
                <a:cs typeface="Helvetica" pitchFamily="34" charset="0"/>
              </a:rPr>
              <a:t>All</a:t>
            </a:r>
            <a:r>
              <a:rPr lang="it-IT" sz="1200" b="1" u="sng" dirty="0" smtClean="0">
                <a:latin typeface="Helvetica" pitchFamily="34" charset="0"/>
                <a:cs typeface="Helvetica" pitchFamily="34" charset="0"/>
              </a:rPr>
              <a:t> Card </a:t>
            </a:r>
            <a:r>
              <a:rPr lang="it-IT" sz="1200" b="1" u="sng" dirty="0" err="1" smtClean="0">
                <a:latin typeface="Helvetica" pitchFamily="34" charset="0"/>
                <a:cs typeface="Helvetica" pitchFamily="34" charset="0"/>
              </a:rPr>
              <a:t>Rule</a:t>
            </a:r>
            <a:r>
              <a:rPr lang="it-IT" sz="1200" b="1" u="sng" dirty="0" smtClean="0">
                <a:latin typeface="Helvetica" pitchFamily="34" charset="0"/>
                <a:cs typeface="Helvetica" pitchFamily="34" charset="0"/>
              </a:rPr>
              <a:t> (</a:t>
            </a:r>
            <a:r>
              <a:rPr lang="it-IT" sz="1200" dirty="0" smtClean="0">
                <a:latin typeface="Helvetica" pitchFamily="34" charset="0"/>
                <a:cs typeface="Helvetica" pitchFamily="34" charset="0"/>
              </a:rPr>
              <a:t>HACR) è vista </a:t>
            </a:r>
            <a:r>
              <a:rPr lang="it-IT" sz="1200" b="1" dirty="0" smtClean="0">
                <a:latin typeface="Helvetica" pitchFamily="34" charset="0"/>
                <a:cs typeface="Helvetica" pitchFamily="34" charset="0"/>
              </a:rPr>
              <a:t>negativamente</a:t>
            </a:r>
            <a:r>
              <a:rPr lang="it-IT" sz="1200" dirty="0" smtClean="0">
                <a:latin typeface="Helvetica" pitchFamily="34" charset="0"/>
                <a:cs typeface="Helvetica" pitchFamily="34" charset="0"/>
              </a:rPr>
              <a:t> già dal momento iniziale in quanto la stragrande maggioranza dei rispondenti è d’accordo con le affermazioni che la sua abolizione  possa </a:t>
            </a:r>
            <a:r>
              <a:rPr lang="it-IT" sz="1200" b="1" dirty="0" smtClean="0">
                <a:latin typeface="Helvetica" pitchFamily="34" charset="0"/>
                <a:cs typeface="Helvetica" pitchFamily="34" charset="0"/>
              </a:rPr>
              <a:t>ledere i diritti dei consumatori </a:t>
            </a:r>
            <a:r>
              <a:rPr lang="it-IT" sz="1200" dirty="0" smtClean="0">
                <a:latin typeface="Helvetica" pitchFamily="34" charset="0"/>
                <a:cs typeface="Helvetica" pitchFamily="34" charset="0"/>
              </a:rPr>
              <a:t>(quasi 79%), porterà </a:t>
            </a:r>
            <a:r>
              <a:rPr lang="it-IT" sz="1200" b="1" dirty="0" smtClean="0">
                <a:latin typeface="Helvetica" pitchFamily="34" charset="0"/>
                <a:cs typeface="Helvetica" pitchFamily="34" charset="0"/>
              </a:rPr>
              <a:t>confusione ed insicurezza </a:t>
            </a:r>
            <a:r>
              <a:rPr lang="it-IT" sz="1200" dirty="0" smtClean="0">
                <a:latin typeface="Helvetica" pitchFamily="34" charset="0"/>
                <a:cs typeface="Helvetica" pitchFamily="34" charset="0"/>
              </a:rPr>
              <a:t>(80.6%), farà </a:t>
            </a:r>
            <a:r>
              <a:rPr lang="it-IT" sz="1200" b="1" dirty="0" smtClean="0">
                <a:latin typeface="Helvetica" pitchFamily="34" charset="0"/>
                <a:cs typeface="Helvetica" pitchFamily="34" charset="0"/>
              </a:rPr>
              <a:t>diminuire l’utilizzo delle carte </a:t>
            </a:r>
            <a:r>
              <a:rPr lang="it-IT" sz="1200" dirty="0" smtClean="0">
                <a:latin typeface="Helvetica" pitchFamily="34" charset="0"/>
                <a:cs typeface="Helvetica" pitchFamily="34" charset="0"/>
              </a:rPr>
              <a:t>(73%) porterà all’utilizzo di </a:t>
            </a:r>
            <a:r>
              <a:rPr lang="it-IT" sz="1200" b="1" dirty="0" smtClean="0">
                <a:latin typeface="Helvetica" pitchFamily="34" charset="0"/>
                <a:cs typeface="Helvetica" pitchFamily="34" charset="0"/>
              </a:rPr>
              <a:t>poche carte </a:t>
            </a:r>
            <a:r>
              <a:rPr lang="it-IT" sz="1200" dirty="0" smtClean="0">
                <a:latin typeface="Helvetica" pitchFamily="34" charset="0"/>
                <a:cs typeface="Helvetica" pitchFamily="34" charset="0"/>
              </a:rPr>
              <a:t>, le più accettate ( 81.2%).</a:t>
            </a:r>
          </a:p>
          <a:p>
            <a:pPr marL="174625" algn="just">
              <a:lnSpc>
                <a:spcPct val="150000"/>
              </a:lnSpc>
            </a:pPr>
            <a:r>
              <a:rPr lang="it-IT" sz="1200" dirty="0" smtClean="0">
                <a:latin typeface="Helvetica" pitchFamily="34" charset="0"/>
                <a:cs typeface="Helvetica" pitchFamily="34" charset="0"/>
              </a:rPr>
              <a:t>A conferma di questi dati, alla domanda di verifica sulla ricaduta positiva per i consumatori a seguito dell’introduzione di questa normativa solo il 4.8% degli intervistati da risposta affermativa.</a:t>
            </a:r>
          </a:p>
          <a:p>
            <a:pPr marL="174625" algn="just"/>
            <a:endParaRPr lang="it-IT" sz="1200" dirty="0" smtClean="0">
              <a:latin typeface="Helvetica" pitchFamily="34" charset="0"/>
              <a:cs typeface="Helvetica" pitchFamily="34" charset="0"/>
            </a:endParaRPr>
          </a:p>
          <a:p>
            <a:pPr marL="174625" algn="just">
              <a:lnSpc>
                <a:spcPct val="150000"/>
              </a:lnSpc>
            </a:pPr>
            <a:r>
              <a:rPr lang="it-IT" sz="1200" dirty="0" smtClean="0">
                <a:latin typeface="Helvetica" pitchFamily="34" charset="0"/>
                <a:cs typeface="Helvetica" pitchFamily="34" charset="0"/>
              </a:rPr>
              <a:t>In </a:t>
            </a:r>
            <a:r>
              <a:rPr lang="it-IT" sz="1200" b="1" dirty="0" smtClean="0">
                <a:latin typeface="Helvetica" pitchFamily="34" charset="0"/>
                <a:cs typeface="Helvetica" pitchFamily="34" charset="0"/>
              </a:rPr>
              <a:t>conclusione</a:t>
            </a:r>
            <a:r>
              <a:rPr lang="it-IT" sz="1200" dirty="0" smtClean="0">
                <a:latin typeface="Helvetica" pitchFamily="34" charset="0"/>
                <a:cs typeface="Helvetica" pitchFamily="34" charset="0"/>
              </a:rPr>
              <a:t> il 37.7% degli intervisti se fossero applicate queste nuove norme della Commissione Europea cambierebbe il proprio comportamento. Il 34% dichiara che se il costo annuale delle carte aumentasse di qualche euro non sarebbe più disposto ad usarle .  Il 60.8% dichiara che </a:t>
            </a:r>
            <a:r>
              <a:rPr lang="it-IT" sz="1200" b="1" dirty="0" smtClean="0">
                <a:latin typeface="Helvetica" pitchFamily="34" charset="0"/>
                <a:cs typeface="Helvetica" pitchFamily="34" charset="0"/>
              </a:rPr>
              <a:t>vivrebbe male e non giustificherebbe un aumento dei costi delle carte</a:t>
            </a:r>
            <a:r>
              <a:rPr lang="it-IT" sz="1200" dirty="0" smtClean="0">
                <a:latin typeface="Helvetica" pitchFamily="34" charset="0"/>
                <a:cs typeface="Helvetica" pitchFamily="34" charset="0"/>
              </a:rPr>
              <a:t>.</a:t>
            </a:r>
          </a:p>
        </p:txBody>
      </p:sp>
      <p:pic>
        <p:nvPicPr>
          <p:cNvPr id="5" name="Picture 3" descr="C:\Users\luna.pini\mdcLUNA\logo mdc 2012\logo scelto mdc\mdc logo 2012.jpg"/>
          <p:cNvPicPr>
            <a:picLocks noChangeAspect="1" noChangeArrowheads="1"/>
          </p:cNvPicPr>
          <p:nvPr/>
        </p:nvPicPr>
        <p:blipFill>
          <a:blip r:embed="rId2"/>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endParaRPr lang="it-IT" smtClean="0"/>
          </a:p>
          <a:p>
            <a:pPr>
              <a:defRPr/>
            </a:pPr>
            <a:endParaRPr lang="it-IT" smtClean="0"/>
          </a:p>
          <a:p>
            <a:pPr>
              <a:defRPr/>
            </a:pPr>
            <a:fld id="{3EDCD363-B768-4D34-8D13-1ACD93C469C4}" type="slidenum">
              <a:rPr lang="it-IT" smtClean="0"/>
              <a:pPr>
                <a:defRPr/>
              </a:pPr>
              <a:t>3</a:t>
            </a:fld>
            <a:endParaRPr lang="it-IT"/>
          </a:p>
        </p:txBody>
      </p:sp>
      <p:sp>
        <p:nvSpPr>
          <p:cNvPr id="5" name="Segnaposto contenuto 2"/>
          <p:cNvSpPr>
            <a:spLocks noGrp="1"/>
          </p:cNvSpPr>
          <p:nvPr>
            <p:ph idx="4294967295"/>
          </p:nvPr>
        </p:nvSpPr>
        <p:spPr>
          <a:xfrm>
            <a:off x="255494" y="1012921"/>
            <a:ext cx="8538882" cy="5224367"/>
          </a:xfrm>
          <a:prstGeom prst="rect">
            <a:avLst/>
          </a:prstGeom>
        </p:spPr>
        <p:txBody>
          <a:bodyPr/>
          <a:lstStyle/>
          <a:p>
            <a:pPr marL="0" indent="0" algn="just">
              <a:buFontTx/>
              <a:buNone/>
            </a:pPr>
            <a:endParaRPr lang="it-IT" sz="1200" dirty="0" smtClean="0">
              <a:solidFill>
                <a:srgbClr val="CC0000"/>
              </a:solidFill>
              <a:latin typeface="Helvetica" pitchFamily="34" charset="0"/>
              <a:cs typeface="Helvetica" pitchFamily="34" charset="0"/>
            </a:endParaRPr>
          </a:p>
          <a:p>
            <a:pPr marL="0" indent="0" algn="just">
              <a:buFontTx/>
              <a:buNone/>
            </a:pPr>
            <a:r>
              <a:rPr lang="it-IT" sz="1200" dirty="0" smtClean="0">
                <a:solidFill>
                  <a:srgbClr val="CC0000"/>
                </a:solidFill>
                <a:latin typeface="Helvetica" pitchFamily="34" charset="0"/>
                <a:cs typeface="Helvetica" pitchFamily="34" charset="0"/>
              </a:rPr>
              <a:t>OBIETTIVI</a:t>
            </a:r>
          </a:p>
          <a:p>
            <a:pPr algn="just">
              <a:lnSpc>
                <a:spcPct val="150000"/>
              </a:lnSpc>
            </a:pPr>
            <a:r>
              <a:rPr lang="it-IT" sz="1200" dirty="0" smtClean="0">
                <a:latin typeface="Helvetica" pitchFamily="34" charset="0"/>
                <a:cs typeface="Helvetica" pitchFamily="34" charset="0"/>
              </a:rPr>
              <a:t>Individuazione del “portfolio” carte posseduto degli intervistati </a:t>
            </a:r>
          </a:p>
          <a:p>
            <a:pPr algn="just">
              <a:lnSpc>
                <a:spcPct val="150000"/>
              </a:lnSpc>
            </a:pPr>
            <a:r>
              <a:rPr lang="it-IT" sz="1200" dirty="0" smtClean="0">
                <a:latin typeface="Helvetica" pitchFamily="34" charset="0"/>
                <a:cs typeface="Helvetica" pitchFamily="34" charset="0"/>
              </a:rPr>
              <a:t>Individuazione di eventuali problematiche nell’utilizzo attuale delle carte di pagamento</a:t>
            </a:r>
          </a:p>
          <a:p>
            <a:pPr algn="just">
              <a:lnSpc>
                <a:spcPct val="150000"/>
              </a:lnSpc>
            </a:pPr>
            <a:r>
              <a:rPr lang="it-IT" sz="1200" dirty="0" smtClean="0">
                <a:latin typeface="Helvetica" pitchFamily="34" charset="0"/>
                <a:cs typeface="Helvetica" pitchFamily="34" charset="0"/>
              </a:rPr>
              <a:t>Conoscenza e percezione della nuova normativa che la Commissione Europea vorrebbe introdurre nella gestione dei pagamenti elettronici</a:t>
            </a:r>
          </a:p>
          <a:p>
            <a:pPr algn="just">
              <a:lnSpc>
                <a:spcPct val="150000"/>
              </a:lnSpc>
            </a:pPr>
            <a:r>
              <a:rPr lang="it-IT" sz="1200" dirty="0" smtClean="0">
                <a:latin typeface="Helvetica" pitchFamily="34" charset="0"/>
                <a:cs typeface="Helvetica" pitchFamily="34" charset="0"/>
              </a:rPr>
              <a:t>Individuazione delle criticità per il cittadino /consumatore derivate dalle nuova normativa della Commissione Europea</a:t>
            </a:r>
          </a:p>
          <a:p>
            <a:pPr algn="just">
              <a:lnSpc>
                <a:spcPct val="150000"/>
              </a:lnSpc>
            </a:pPr>
            <a:r>
              <a:rPr lang="it-IT" sz="1200" dirty="0" smtClean="0">
                <a:latin typeface="Helvetica" pitchFamily="34" charset="0"/>
                <a:cs typeface="Helvetica" pitchFamily="34" charset="0"/>
              </a:rPr>
              <a:t>Proiezione delle potenziali reazioni del cittadino/consumatore a seguito dell’eventuale introduzione della nuova normativa	</a:t>
            </a:r>
            <a:endParaRPr lang="it-IT" sz="1200" dirty="0" smtClean="0">
              <a:solidFill>
                <a:srgbClr val="CC0000"/>
              </a:solidFill>
              <a:latin typeface="Helvetica" pitchFamily="34" charset="0"/>
              <a:cs typeface="Helvetica" pitchFamily="34" charset="0"/>
            </a:endParaRPr>
          </a:p>
          <a:p>
            <a:pPr marL="0" indent="0" algn="just">
              <a:buFontTx/>
              <a:buNone/>
            </a:pPr>
            <a:endParaRPr lang="it-IT" sz="1200" dirty="0" smtClean="0">
              <a:solidFill>
                <a:srgbClr val="CC0000"/>
              </a:solidFill>
              <a:latin typeface="Helvetica" pitchFamily="34" charset="0"/>
              <a:cs typeface="Helvetica" pitchFamily="34" charset="0"/>
            </a:endParaRPr>
          </a:p>
          <a:p>
            <a:pPr marL="0" indent="0" algn="just">
              <a:buFontTx/>
              <a:buNone/>
            </a:pPr>
            <a:endParaRPr lang="it-IT" sz="1200" dirty="0" smtClean="0">
              <a:solidFill>
                <a:srgbClr val="CC0000"/>
              </a:solidFill>
              <a:latin typeface="Helvetica" pitchFamily="34" charset="0"/>
              <a:cs typeface="Helvetica" pitchFamily="34" charset="0"/>
            </a:endParaRPr>
          </a:p>
          <a:p>
            <a:pPr marL="0" indent="0" algn="just">
              <a:buFontTx/>
              <a:buNone/>
            </a:pPr>
            <a:r>
              <a:rPr lang="it-IT" sz="1200" dirty="0" smtClean="0">
                <a:solidFill>
                  <a:srgbClr val="CC0000"/>
                </a:solidFill>
                <a:latin typeface="Helvetica" pitchFamily="34" charset="0"/>
                <a:cs typeface="Helvetica" pitchFamily="34" charset="0"/>
              </a:rPr>
              <a:t>PERIODO DI RILEVAZIONE &amp; METODOLOGIA</a:t>
            </a:r>
          </a:p>
          <a:p>
            <a:pPr marL="0" indent="0" algn="just">
              <a:lnSpc>
                <a:spcPct val="150000"/>
              </a:lnSpc>
              <a:buFontTx/>
              <a:buNone/>
            </a:pPr>
            <a:r>
              <a:rPr lang="it-IT" sz="1200" dirty="0" smtClean="0">
                <a:latin typeface="Helvetica" pitchFamily="34" charset="0"/>
                <a:cs typeface="Helvetica" pitchFamily="34" charset="0"/>
              </a:rPr>
              <a:t>Il progetto è stato svolto dal 14 al 25 Ottobre 2013.</a:t>
            </a:r>
          </a:p>
          <a:p>
            <a:pPr marL="0" indent="0" algn="just">
              <a:lnSpc>
                <a:spcPct val="150000"/>
              </a:lnSpc>
              <a:buFontTx/>
              <a:buNone/>
            </a:pPr>
            <a:r>
              <a:rPr lang="it-IT" sz="1200" dirty="0" smtClean="0">
                <a:latin typeface="Helvetica" pitchFamily="34" charset="0"/>
                <a:cs typeface="Helvetica" pitchFamily="34" charset="0"/>
              </a:rPr>
              <a:t>Sono state effettuate e completate 1000 interviste telefoniche (CATI) (errore campionario pari al 3,1%), utilizzando un questionario quantitativo </a:t>
            </a:r>
            <a:r>
              <a:rPr lang="it-IT" sz="1200" i="1" dirty="0" smtClean="0">
                <a:latin typeface="Helvetica" pitchFamily="34" charset="0"/>
                <a:cs typeface="Helvetica" pitchFamily="34" charset="0"/>
              </a:rPr>
              <a:t>ad hoc </a:t>
            </a:r>
            <a:r>
              <a:rPr lang="it-IT" sz="1200" dirty="0" smtClean="0">
                <a:latin typeface="Helvetica" pitchFamily="34" charset="0"/>
                <a:cs typeface="Helvetica" pitchFamily="34" charset="0"/>
              </a:rPr>
              <a:t>che includeva, con linguaggio semplificato, sintetiche descrizioni delle 3 nuove normative europee.</a:t>
            </a:r>
          </a:p>
          <a:p>
            <a:pPr marL="0" indent="0" algn="just">
              <a:lnSpc>
                <a:spcPct val="150000"/>
              </a:lnSpc>
              <a:buFontTx/>
              <a:buNone/>
            </a:pPr>
            <a:r>
              <a:rPr lang="it-IT" sz="1200" dirty="0" smtClean="0">
                <a:latin typeface="Helvetica" pitchFamily="34" charset="0"/>
                <a:cs typeface="Helvetica" pitchFamily="34" charset="0"/>
              </a:rPr>
              <a:t>Per l’analisi dei dati sono state effettuate delle tavole statistiche con un pannello di incrocio a 18 variabili.</a:t>
            </a:r>
          </a:p>
          <a:p>
            <a:pPr marL="0" indent="0" algn="just">
              <a:lnSpc>
                <a:spcPct val="150000"/>
              </a:lnSpc>
              <a:buFontTx/>
              <a:buNone/>
            </a:pPr>
            <a:endParaRPr lang="it-IT" sz="1200" dirty="0" smtClean="0">
              <a:latin typeface="Helvetica" pitchFamily="34" charset="0"/>
              <a:cs typeface="Helvetica" pitchFamily="34" charset="0"/>
            </a:endParaRPr>
          </a:p>
        </p:txBody>
      </p:sp>
      <p:sp>
        <p:nvSpPr>
          <p:cNvPr id="6" name="Titolo 24"/>
          <p:cNvSpPr txBox="1">
            <a:spLocks/>
          </p:cNvSpPr>
          <p:nvPr/>
        </p:nvSpPr>
        <p:spPr>
          <a:xfrm>
            <a:off x="457200" y="274638"/>
            <a:ext cx="8229600" cy="532719"/>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2200" b="1" i="0" u="none" strike="noStrike" kern="1200" cap="none" spc="0" normalizeH="0" baseline="0" noProof="0" dirty="0" smtClean="0">
                <a:ln>
                  <a:noFill/>
                </a:ln>
                <a:solidFill>
                  <a:schemeClr val="tx1"/>
                </a:solidFill>
                <a:effectLst/>
                <a:uLnTx/>
                <a:uFillTx/>
                <a:latin typeface="Helvetica" pitchFamily="34" charset="0"/>
                <a:ea typeface="+mj-ea"/>
                <a:cs typeface="Helvetica" pitchFamily="34" charset="0"/>
              </a:rPr>
              <a:t>Obiettivi e metodologia di ricerca</a:t>
            </a:r>
            <a:endParaRPr kumimoji="0" lang="it-IT" sz="2200" b="1" i="0" u="none" strike="noStrike" kern="1200" cap="none" spc="0" normalizeH="0" baseline="0" noProof="0" dirty="0">
              <a:ln>
                <a:noFill/>
              </a:ln>
              <a:solidFill>
                <a:schemeClr val="tx1"/>
              </a:solidFill>
              <a:effectLst/>
              <a:uLnTx/>
              <a:uFillTx/>
              <a:latin typeface="Helvetica" pitchFamily="34" charset="0"/>
              <a:ea typeface="+mj-ea"/>
              <a:cs typeface="Helvetica" pitchFamily="34" charset="0"/>
            </a:endParaRPr>
          </a:p>
        </p:txBody>
      </p:sp>
      <p:pic>
        <p:nvPicPr>
          <p:cNvPr id="8" name="Picture 3" descr="C:\Users\luna.pini\mdcLUNA\logo mdc 2012\logo scelto mdc\mdc logo 2012.jpg"/>
          <p:cNvPicPr>
            <a:picLocks noChangeAspect="1" noChangeArrowheads="1"/>
          </p:cNvPicPr>
          <p:nvPr/>
        </p:nvPicPr>
        <p:blipFill>
          <a:blip r:embed="rId2"/>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endParaRPr lang="it-IT" smtClean="0"/>
          </a:p>
          <a:p>
            <a:pPr>
              <a:defRPr/>
            </a:pPr>
            <a:endParaRPr lang="it-IT" smtClean="0"/>
          </a:p>
          <a:p>
            <a:pPr>
              <a:defRPr/>
            </a:pPr>
            <a:fld id="{3EDCD363-B768-4D34-8D13-1ACD93C469C4}" type="slidenum">
              <a:rPr lang="it-IT" smtClean="0"/>
              <a:pPr>
                <a:defRPr/>
              </a:pPr>
              <a:t>4</a:t>
            </a:fld>
            <a:endParaRPr lang="it-IT"/>
          </a:p>
        </p:txBody>
      </p:sp>
      <p:graphicFrame>
        <p:nvGraphicFramePr>
          <p:cNvPr id="6" name="Grafico 5"/>
          <p:cNvGraphicFramePr/>
          <p:nvPr/>
        </p:nvGraphicFramePr>
        <p:xfrm>
          <a:off x="1115520" y="954230"/>
          <a:ext cx="2326477" cy="191329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po 12"/>
          <p:cNvGrpSpPr/>
          <p:nvPr/>
        </p:nvGrpSpPr>
        <p:grpSpPr>
          <a:xfrm>
            <a:off x="4344188" y="1233567"/>
            <a:ext cx="4390105" cy="4537075"/>
            <a:chOff x="4736970" y="1700213"/>
            <a:chExt cx="4755947" cy="4537075"/>
          </a:xfrm>
        </p:grpSpPr>
        <p:pic>
          <p:nvPicPr>
            <p:cNvPr id="10" name="Picture 2"/>
            <p:cNvPicPr>
              <a:picLocks noChangeAspect="1" noChangeArrowheads="1"/>
            </p:cNvPicPr>
            <p:nvPr/>
          </p:nvPicPr>
          <p:blipFill>
            <a:blip r:embed="rId3" cstate="print"/>
            <a:srcRect/>
            <a:stretch>
              <a:fillRect/>
            </a:stretch>
          </p:blipFill>
          <p:spPr bwMode="auto">
            <a:xfrm>
              <a:off x="5673100" y="1700213"/>
              <a:ext cx="3819817" cy="4537075"/>
            </a:xfrm>
            <a:prstGeom prst="rect">
              <a:avLst/>
            </a:prstGeom>
            <a:noFill/>
            <a:ln w="9525">
              <a:noFill/>
              <a:miter lim="800000"/>
              <a:headEnd/>
              <a:tailEnd/>
            </a:ln>
          </p:spPr>
        </p:pic>
        <p:sp>
          <p:nvSpPr>
            <p:cNvPr id="11" name="Rettangolo 10"/>
            <p:cNvSpPr>
              <a:spLocks noChangeArrowheads="1"/>
            </p:cNvSpPr>
            <p:nvPr/>
          </p:nvSpPr>
          <p:spPr bwMode="auto">
            <a:xfrm>
              <a:off x="7977420" y="1988800"/>
              <a:ext cx="1197620"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NORD EST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20.8%</a:t>
              </a: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12" name="Rettangolo 11"/>
            <p:cNvSpPr>
              <a:spLocks noChangeArrowheads="1"/>
            </p:cNvSpPr>
            <p:nvPr/>
          </p:nvSpPr>
          <p:spPr bwMode="auto">
            <a:xfrm>
              <a:off x="5457070" y="3429000"/>
              <a:ext cx="1197620"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CENTRO</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21.1%</a:t>
              </a: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13" name="Rettangolo 12"/>
            <p:cNvSpPr>
              <a:spLocks noChangeArrowheads="1"/>
            </p:cNvSpPr>
            <p:nvPr/>
          </p:nvSpPr>
          <p:spPr bwMode="auto">
            <a:xfrm>
              <a:off x="6897270" y="4653170"/>
              <a:ext cx="1197620"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SUD – ISOLE</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31.2%</a:t>
              </a: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14" name="Rettangolo 13"/>
            <p:cNvSpPr>
              <a:spLocks noChangeArrowheads="1"/>
            </p:cNvSpPr>
            <p:nvPr/>
          </p:nvSpPr>
          <p:spPr bwMode="auto">
            <a:xfrm>
              <a:off x="4736970" y="1988800"/>
              <a:ext cx="1197620" cy="600164"/>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NORD OVEST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26.9%</a:t>
              </a: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grpSp>
      <p:sp>
        <p:nvSpPr>
          <p:cNvPr id="15" name="CasellaDiTesto 14"/>
          <p:cNvSpPr txBox="1"/>
          <p:nvPr/>
        </p:nvSpPr>
        <p:spPr>
          <a:xfrm>
            <a:off x="235683" y="2778267"/>
            <a:ext cx="4054717" cy="553998"/>
          </a:xfrm>
          <a:prstGeom prst="rect">
            <a:avLst/>
          </a:prstGeom>
          <a:noFill/>
        </p:spPr>
        <p:txBody>
          <a:bodyPr wrap="square" rtlCol="0">
            <a:spAutoFit/>
          </a:bodyPr>
          <a:lstStyle/>
          <a:p>
            <a:pPr algn="just"/>
            <a:r>
              <a:rPr lang="it-IT" sz="1000" dirty="0" smtClean="0">
                <a:latin typeface="Helvetica" pitchFamily="34" charset="0"/>
                <a:cs typeface="Helvetica" pitchFamily="34" charset="0"/>
              </a:rPr>
              <a:t>Gli </a:t>
            </a:r>
            <a:r>
              <a:rPr lang="it-IT" sz="1000" b="1" dirty="0" smtClean="0">
                <a:latin typeface="Helvetica" pitchFamily="34" charset="0"/>
                <a:cs typeface="Helvetica" pitchFamily="34" charset="0"/>
              </a:rPr>
              <a:t>uomini</a:t>
            </a:r>
            <a:r>
              <a:rPr lang="it-IT" sz="1000" dirty="0" smtClean="0">
                <a:latin typeface="Helvetica" pitchFamily="34" charset="0"/>
                <a:cs typeface="Helvetica" pitchFamily="34" charset="0"/>
              </a:rPr>
              <a:t> sono i maggiori possessori di tutte e 3 le tipologie di carte (credito, debito e prepagata) (66.7%)</a:t>
            </a:r>
          </a:p>
          <a:p>
            <a:pPr algn="just"/>
            <a:r>
              <a:rPr lang="it-IT" sz="1000" dirty="0" smtClean="0">
                <a:latin typeface="Helvetica" pitchFamily="34" charset="0"/>
                <a:cs typeface="Helvetica" pitchFamily="34" charset="0"/>
              </a:rPr>
              <a:t>Le </a:t>
            </a:r>
            <a:r>
              <a:rPr lang="it-IT" sz="1000" b="1" dirty="0" smtClean="0">
                <a:latin typeface="Helvetica" pitchFamily="34" charset="0"/>
                <a:cs typeface="Helvetica" pitchFamily="34" charset="0"/>
              </a:rPr>
              <a:t>donne</a:t>
            </a:r>
            <a:r>
              <a:rPr lang="it-IT" sz="1000" dirty="0" smtClean="0">
                <a:latin typeface="Helvetica" pitchFamily="34" charset="0"/>
                <a:cs typeface="Helvetica" pitchFamily="34" charset="0"/>
              </a:rPr>
              <a:t> possiedono principalmente solo la carta di debito (60.9%). </a:t>
            </a:r>
          </a:p>
        </p:txBody>
      </p:sp>
      <p:graphicFrame>
        <p:nvGraphicFramePr>
          <p:cNvPr id="16" name="Grafico 15"/>
          <p:cNvGraphicFramePr/>
          <p:nvPr/>
        </p:nvGraphicFramePr>
        <p:xfrm>
          <a:off x="384341" y="3609127"/>
          <a:ext cx="3788834" cy="1800250"/>
        </p:xfrm>
        <a:graphic>
          <a:graphicData uri="http://schemas.openxmlformats.org/drawingml/2006/chart">
            <c:chart xmlns:c="http://schemas.openxmlformats.org/drawingml/2006/chart" xmlns:r="http://schemas.openxmlformats.org/officeDocument/2006/relationships" r:id="rId4"/>
          </a:graphicData>
        </a:graphic>
      </p:graphicFrame>
      <p:sp>
        <p:nvSpPr>
          <p:cNvPr id="17" name="CasellaDiTesto 16"/>
          <p:cNvSpPr txBox="1"/>
          <p:nvPr/>
        </p:nvSpPr>
        <p:spPr>
          <a:xfrm>
            <a:off x="235683" y="5409377"/>
            <a:ext cx="4376658" cy="861774"/>
          </a:xfrm>
          <a:prstGeom prst="rect">
            <a:avLst/>
          </a:prstGeom>
          <a:noFill/>
        </p:spPr>
        <p:txBody>
          <a:bodyPr wrap="square" rtlCol="0">
            <a:spAutoFit/>
          </a:bodyPr>
          <a:lstStyle/>
          <a:p>
            <a:pPr algn="just"/>
            <a:r>
              <a:rPr lang="it-IT" sz="1000" dirty="0" smtClean="0">
                <a:latin typeface="Helvetica" pitchFamily="34" charset="0"/>
                <a:cs typeface="Helvetica" pitchFamily="34" charset="0"/>
              </a:rPr>
              <a:t>I più giovano :</a:t>
            </a:r>
            <a:r>
              <a:rPr lang="it-IT" sz="1000" b="1" dirty="0" smtClean="0">
                <a:latin typeface="Helvetica" pitchFamily="34" charset="0"/>
                <a:cs typeface="Helvetica" pitchFamily="34" charset="0"/>
              </a:rPr>
              <a:t>18-35 anni </a:t>
            </a:r>
            <a:r>
              <a:rPr lang="it-IT" sz="1000" dirty="0" smtClean="0">
                <a:latin typeface="Helvetica" pitchFamily="34" charset="0"/>
                <a:cs typeface="Helvetica" pitchFamily="34" charset="0"/>
              </a:rPr>
              <a:t>prediligono la carta prepagata (47%). </a:t>
            </a:r>
          </a:p>
          <a:p>
            <a:pPr algn="just"/>
            <a:r>
              <a:rPr lang="it-IT" sz="1000" dirty="0" smtClean="0">
                <a:latin typeface="Helvetica" pitchFamily="34" charset="0"/>
                <a:cs typeface="Helvetica" pitchFamily="34" charset="0"/>
              </a:rPr>
              <a:t>La fascia di età centrale: </a:t>
            </a:r>
            <a:r>
              <a:rPr lang="it-IT" sz="1000" b="1" dirty="0" smtClean="0">
                <a:latin typeface="Helvetica" pitchFamily="34" charset="0"/>
                <a:cs typeface="Helvetica" pitchFamily="34" charset="0"/>
              </a:rPr>
              <a:t>36-55 anni </a:t>
            </a:r>
            <a:r>
              <a:rPr lang="it-IT" sz="1000" dirty="0" smtClean="0">
                <a:latin typeface="Helvetica" pitchFamily="34" charset="0"/>
                <a:cs typeface="Helvetica" pitchFamily="34" charset="0"/>
              </a:rPr>
              <a:t> possiede soprattutto 2 carte: 51.8%</a:t>
            </a:r>
          </a:p>
          <a:p>
            <a:pPr algn="just"/>
            <a:r>
              <a:rPr lang="it-IT" sz="1000" dirty="0" smtClean="0">
                <a:latin typeface="Helvetica" pitchFamily="34" charset="0"/>
                <a:cs typeface="Helvetica" pitchFamily="34" charset="0"/>
              </a:rPr>
              <a:t>Le persone più mature: </a:t>
            </a:r>
            <a:r>
              <a:rPr lang="it-IT" sz="1000" b="1" dirty="0" smtClean="0">
                <a:latin typeface="Helvetica" pitchFamily="34" charset="0"/>
                <a:cs typeface="Helvetica" pitchFamily="34" charset="0"/>
              </a:rPr>
              <a:t>56-70 anni  </a:t>
            </a:r>
            <a:r>
              <a:rPr lang="it-IT" sz="1000" dirty="0" smtClean="0">
                <a:latin typeface="Helvetica" pitchFamily="34" charset="0"/>
                <a:cs typeface="Helvetica" pitchFamily="34" charset="0"/>
              </a:rPr>
              <a:t>hanno  a  loro disposizione le 3  tipologie  di carte (31.9%), invece coloro che ne hanno solo una prediligono la carta di debito (30.5%) .</a:t>
            </a:r>
          </a:p>
        </p:txBody>
      </p:sp>
      <p:sp>
        <p:nvSpPr>
          <p:cNvPr id="18" name="CasellaDiTesto 17"/>
          <p:cNvSpPr txBox="1"/>
          <p:nvPr/>
        </p:nvSpPr>
        <p:spPr>
          <a:xfrm>
            <a:off x="5132189" y="990210"/>
            <a:ext cx="2592360" cy="338554"/>
          </a:xfrm>
          <a:prstGeom prst="rect">
            <a:avLst/>
          </a:prstGeom>
          <a:noFill/>
        </p:spPr>
        <p:txBody>
          <a:bodyPr wrap="square" rtlCol="0">
            <a:spAutoFit/>
          </a:bodyPr>
          <a:lstStyle/>
          <a:p>
            <a:r>
              <a:rPr lang="it-IT" sz="1600" b="1" dirty="0" smtClean="0">
                <a:latin typeface="Helvetica" pitchFamily="34" charset="0"/>
                <a:cs typeface="Helvetica" pitchFamily="34" charset="0"/>
              </a:rPr>
              <a:t>AREE</a:t>
            </a:r>
            <a:r>
              <a:rPr lang="it-IT" sz="1600" dirty="0" smtClean="0">
                <a:latin typeface="Helvetica" pitchFamily="34" charset="0"/>
                <a:cs typeface="Helvetica" pitchFamily="34" charset="0"/>
              </a:rPr>
              <a:t> </a:t>
            </a:r>
            <a:r>
              <a:rPr lang="it-IT" sz="1600" b="1" dirty="0" smtClean="0">
                <a:latin typeface="Helvetica" pitchFamily="34" charset="0"/>
                <a:cs typeface="Helvetica" pitchFamily="34" charset="0"/>
              </a:rPr>
              <a:t>GEOGRAFICHE </a:t>
            </a:r>
            <a:endParaRPr lang="it-IT" sz="1600" b="1" dirty="0">
              <a:solidFill>
                <a:srgbClr val="00B050"/>
              </a:solidFill>
              <a:latin typeface="Helvetica" pitchFamily="34" charset="0"/>
              <a:cs typeface="Helvetica" pitchFamily="34" charset="0"/>
            </a:endParaRPr>
          </a:p>
        </p:txBody>
      </p:sp>
      <p:sp>
        <p:nvSpPr>
          <p:cNvPr id="19" name="Rettangolo 18"/>
          <p:cNvSpPr/>
          <p:nvPr/>
        </p:nvSpPr>
        <p:spPr>
          <a:xfrm>
            <a:off x="0" y="800196"/>
            <a:ext cx="9143999" cy="246221"/>
          </a:xfrm>
          <a:prstGeom prst="rect">
            <a:avLst/>
          </a:prstGeom>
        </p:spPr>
        <p:txBody>
          <a:bodyPr wrap="square">
            <a:spAutoFit/>
          </a:bodyPr>
          <a:lstStyle/>
          <a:p>
            <a:pPr algn="ctr"/>
            <a:r>
              <a:rPr lang="it-IT" sz="1000" dirty="0" smtClean="0">
                <a:latin typeface="Helvetica" pitchFamily="34" charset="0"/>
                <a:cs typeface="Helvetica" pitchFamily="34" charset="0"/>
              </a:rPr>
              <a:t>Campione proporzionale all’universo di riferimento (età 18-70 anni) Fonte Censimento ISTAT 2011.</a:t>
            </a:r>
          </a:p>
        </p:txBody>
      </p:sp>
      <p:sp>
        <p:nvSpPr>
          <p:cNvPr id="21" name="Titolo 24"/>
          <p:cNvSpPr>
            <a:spLocks noGrp="1"/>
          </p:cNvSpPr>
          <p:nvPr>
            <p:ph type="title"/>
          </p:nvPr>
        </p:nvSpPr>
        <p:spPr>
          <a:xfrm>
            <a:off x="457200" y="274638"/>
            <a:ext cx="8229600" cy="532719"/>
          </a:xfrm>
        </p:spPr>
        <p:txBody>
          <a:bodyPr/>
          <a:lstStyle/>
          <a:p>
            <a:pPr algn="l"/>
            <a:r>
              <a:rPr lang="it-IT" sz="2200" b="1" dirty="0" smtClean="0"/>
              <a:t>Caratteristiche del Campione</a:t>
            </a:r>
            <a:endParaRPr lang="it-IT" sz="2200" b="1" dirty="0"/>
          </a:p>
        </p:txBody>
      </p:sp>
      <p:pic>
        <p:nvPicPr>
          <p:cNvPr id="22" name="Picture 3" descr="C:\Users\luna.pini\mdcLUNA\logo mdc 2012\logo scelto mdc\mdc logo 2012.jpg"/>
          <p:cNvPicPr>
            <a:picLocks noChangeAspect="1" noChangeArrowheads="1"/>
          </p:cNvPicPr>
          <p:nvPr/>
        </p:nvPicPr>
        <p:blipFill>
          <a:blip r:embed="rId5"/>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cstate="print"/>
          <a:srcRect/>
          <a:stretch>
            <a:fillRect/>
          </a:stretch>
        </p:blipFill>
        <p:spPr bwMode="auto">
          <a:xfrm>
            <a:off x="2973668" y="1168920"/>
            <a:ext cx="3581601" cy="4608639"/>
          </a:xfrm>
          <a:prstGeom prst="rect">
            <a:avLst/>
          </a:prstGeom>
          <a:noFill/>
          <a:ln w="9525">
            <a:noFill/>
            <a:miter lim="800000"/>
            <a:headEnd/>
            <a:tailEnd/>
          </a:ln>
        </p:spPr>
      </p:pic>
      <p:sp>
        <p:nvSpPr>
          <p:cNvPr id="21" name="Rettangolo 20"/>
          <p:cNvSpPr/>
          <p:nvPr/>
        </p:nvSpPr>
        <p:spPr>
          <a:xfrm>
            <a:off x="262555" y="908650"/>
            <a:ext cx="2459418" cy="923330"/>
          </a:xfrm>
          <a:prstGeom prst="rect">
            <a:avLst/>
          </a:prstGeom>
        </p:spPr>
        <p:txBody>
          <a:bodyPr wrap="square">
            <a:spAutoFit/>
          </a:bodyPr>
          <a:lstStyle/>
          <a:p>
            <a:pPr algn="l">
              <a:lnSpc>
                <a:spcPct val="150000"/>
              </a:lnSpc>
            </a:pPr>
            <a:r>
              <a:rPr lang="it-IT" sz="1200" u="sng" dirty="0" smtClean="0">
                <a:latin typeface="Helvetica" pitchFamily="34" charset="0"/>
                <a:ea typeface="Verdana" pitchFamily="34" charset="0"/>
                <a:cs typeface="Helvetica" pitchFamily="34" charset="0"/>
              </a:rPr>
              <a:t>TUTTI POSSESSORI </a:t>
            </a:r>
            <a:r>
              <a:rPr lang="it-IT" sz="1200" u="sng" dirty="0" err="1" smtClean="0">
                <a:latin typeface="Helvetica" pitchFamily="34" charset="0"/>
                <a:ea typeface="Verdana" pitchFamily="34" charset="0"/>
                <a:cs typeface="Helvetica" pitchFamily="34" charset="0"/>
              </a:rPr>
              <a:t>DI</a:t>
            </a:r>
            <a:r>
              <a:rPr lang="it-IT" sz="1200" u="sng" dirty="0" smtClean="0">
                <a:latin typeface="Helvetica" pitchFamily="34" charset="0"/>
                <a:ea typeface="Verdana" pitchFamily="34" charset="0"/>
                <a:cs typeface="Helvetica" pitchFamily="34" charset="0"/>
              </a:rPr>
              <a:t> ALMENO UNA CARTA TRA CREDITO/DEBITO/PREPAGATA</a:t>
            </a:r>
            <a:endParaRPr lang="it-IT" sz="1200" u="sng" dirty="0">
              <a:latin typeface="Helvetica" pitchFamily="34" charset="0"/>
              <a:ea typeface="Verdana" pitchFamily="34" charset="0"/>
              <a:cs typeface="Helvetica" pitchFamily="34" charset="0"/>
            </a:endParaRPr>
          </a:p>
        </p:txBody>
      </p:sp>
      <p:graphicFrame>
        <p:nvGraphicFramePr>
          <p:cNvPr id="22" name="Grafico 21"/>
          <p:cNvGraphicFramePr/>
          <p:nvPr/>
        </p:nvGraphicFramePr>
        <p:xfrm>
          <a:off x="262555" y="2204830"/>
          <a:ext cx="2924714" cy="1656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afico 22"/>
          <p:cNvGraphicFramePr/>
          <p:nvPr/>
        </p:nvGraphicFramePr>
        <p:xfrm>
          <a:off x="262555" y="4149100"/>
          <a:ext cx="2924714" cy="16562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afico 23"/>
          <p:cNvGraphicFramePr/>
          <p:nvPr/>
        </p:nvGraphicFramePr>
        <p:xfrm>
          <a:off x="5363405" y="1376715"/>
          <a:ext cx="2924714" cy="16562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afico 24"/>
          <p:cNvGraphicFramePr/>
          <p:nvPr/>
        </p:nvGraphicFramePr>
        <p:xfrm>
          <a:off x="5916152" y="3861060"/>
          <a:ext cx="2924714" cy="1656230"/>
        </p:xfrm>
        <a:graphic>
          <a:graphicData uri="http://schemas.openxmlformats.org/drawingml/2006/chart">
            <c:chart xmlns:c="http://schemas.openxmlformats.org/drawingml/2006/chart" xmlns:r="http://schemas.openxmlformats.org/officeDocument/2006/relationships" r:id="rId6"/>
          </a:graphicData>
        </a:graphic>
      </p:graphicFrame>
      <p:sp>
        <p:nvSpPr>
          <p:cNvPr id="26" name="Rettangolo 25"/>
          <p:cNvSpPr>
            <a:spLocks noChangeArrowheads="1"/>
          </p:cNvSpPr>
          <p:nvPr/>
        </p:nvSpPr>
        <p:spPr bwMode="auto">
          <a:xfrm>
            <a:off x="6259567" y="1179091"/>
            <a:ext cx="1105495"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NORD EST </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27" name="Rettangolo 26"/>
          <p:cNvSpPr>
            <a:spLocks noChangeArrowheads="1"/>
          </p:cNvSpPr>
          <p:nvPr/>
        </p:nvSpPr>
        <p:spPr bwMode="auto">
          <a:xfrm>
            <a:off x="1137735" y="4294294"/>
            <a:ext cx="1105495"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CENTRO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28" name="Rettangolo 27"/>
          <p:cNvSpPr>
            <a:spLocks noChangeArrowheads="1"/>
          </p:cNvSpPr>
          <p:nvPr/>
        </p:nvSpPr>
        <p:spPr bwMode="auto">
          <a:xfrm>
            <a:off x="6817031" y="3944380"/>
            <a:ext cx="1105495"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SUD – ISOLE</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29" name="Rettangolo 28"/>
          <p:cNvSpPr>
            <a:spLocks noChangeArrowheads="1"/>
          </p:cNvSpPr>
          <p:nvPr/>
        </p:nvSpPr>
        <p:spPr bwMode="auto">
          <a:xfrm>
            <a:off x="971424" y="2350024"/>
            <a:ext cx="1473511" cy="430887"/>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CC0000"/>
                </a:solidFill>
                <a:effectLst/>
                <a:uLnTx/>
                <a:uFillTx/>
                <a:latin typeface="Helvetica" pitchFamily="2" charset="0"/>
              </a:rPr>
              <a:t>NORD OVEST</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dirty="0">
              <a:ln>
                <a:noFill/>
              </a:ln>
              <a:solidFill>
                <a:srgbClr val="CC0000"/>
              </a:solidFill>
              <a:effectLst/>
              <a:uLnTx/>
              <a:uFillTx/>
              <a:latin typeface="Helvetica" pitchFamily="2" charset="0"/>
            </a:endParaRPr>
          </a:p>
        </p:txBody>
      </p:sp>
      <p:sp>
        <p:nvSpPr>
          <p:cNvPr id="30" name="CasellaDiTesto 29"/>
          <p:cNvSpPr txBox="1"/>
          <p:nvPr/>
        </p:nvSpPr>
        <p:spPr>
          <a:xfrm>
            <a:off x="3176114" y="840537"/>
            <a:ext cx="2592360" cy="338554"/>
          </a:xfrm>
          <a:prstGeom prst="rect">
            <a:avLst/>
          </a:prstGeom>
          <a:noFill/>
        </p:spPr>
        <p:txBody>
          <a:bodyPr wrap="square" rtlCol="0">
            <a:spAutoFit/>
          </a:bodyPr>
          <a:lstStyle/>
          <a:p>
            <a:r>
              <a:rPr lang="it-IT" sz="1600" b="1" dirty="0" smtClean="0">
                <a:latin typeface="Helvetica" pitchFamily="34" charset="0"/>
                <a:cs typeface="Helvetica" pitchFamily="34" charset="0"/>
              </a:rPr>
              <a:t>POSSESSO CARTE</a:t>
            </a:r>
            <a:endParaRPr lang="it-IT" sz="1600" b="1" dirty="0">
              <a:latin typeface="Helvetica" pitchFamily="34" charset="0"/>
              <a:cs typeface="Helvetica" pitchFamily="34" charset="0"/>
            </a:endParaRPr>
          </a:p>
        </p:txBody>
      </p:sp>
      <p:sp>
        <p:nvSpPr>
          <p:cNvPr id="31" name="CasellaDiTesto 30"/>
          <p:cNvSpPr txBox="1"/>
          <p:nvPr/>
        </p:nvSpPr>
        <p:spPr>
          <a:xfrm>
            <a:off x="262556" y="5936781"/>
            <a:ext cx="8563574" cy="400110"/>
          </a:xfrm>
          <a:prstGeom prst="rect">
            <a:avLst/>
          </a:prstGeom>
          <a:noFill/>
        </p:spPr>
        <p:txBody>
          <a:bodyPr wrap="square" rtlCol="0">
            <a:spAutoFit/>
          </a:bodyPr>
          <a:lstStyle/>
          <a:p>
            <a:pPr algn="ctr"/>
            <a:r>
              <a:rPr lang="it-IT" sz="1000" dirty="0" smtClean="0">
                <a:latin typeface="Helvetica" pitchFamily="34" charset="0"/>
                <a:cs typeface="Helvetica" pitchFamily="34" charset="0"/>
              </a:rPr>
              <a:t>La suddivisione  socio demografica all’interno delle 4 aree Nielsen deriva da un Campionamento proporzionale all’universo di riferimento (età 18-70 anni) Fonte Censimento ISTAT 2011.</a:t>
            </a:r>
          </a:p>
        </p:txBody>
      </p:sp>
      <p:sp>
        <p:nvSpPr>
          <p:cNvPr id="18" name="Titolo 24"/>
          <p:cNvSpPr>
            <a:spLocks noGrp="1"/>
          </p:cNvSpPr>
          <p:nvPr>
            <p:ph type="title"/>
          </p:nvPr>
        </p:nvSpPr>
        <p:spPr>
          <a:xfrm>
            <a:off x="457200" y="274638"/>
            <a:ext cx="8229600" cy="532719"/>
          </a:xfrm>
        </p:spPr>
        <p:txBody>
          <a:bodyPr/>
          <a:lstStyle/>
          <a:p>
            <a:pPr algn="l"/>
            <a:r>
              <a:rPr lang="it-IT" sz="2200" b="1" dirty="0" smtClean="0"/>
              <a:t>Caratteristiche del Campione</a:t>
            </a:r>
            <a:endParaRPr lang="it-IT" sz="2200" b="1" dirty="0">
              <a:solidFill>
                <a:srgbClr val="00B050"/>
              </a:solidFill>
            </a:endParaRPr>
          </a:p>
        </p:txBody>
      </p:sp>
      <p:pic>
        <p:nvPicPr>
          <p:cNvPr id="15" name="Picture 3" descr="C:\Users\luna.pini\mdcLUNA\logo mdc 2012\logo scelto mdc\mdc logo 2012.jpg"/>
          <p:cNvPicPr>
            <a:picLocks noChangeAspect="1" noChangeArrowheads="1"/>
          </p:cNvPicPr>
          <p:nvPr/>
        </p:nvPicPr>
        <p:blipFill>
          <a:blip r:embed="rId7"/>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7"/>
          <p:cNvGrpSpPr/>
          <p:nvPr/>
        </p:nvGrpSpPr>
        <p:grpSpPr>
          <a:xfrm>
            <a:off x="168426" y="971988"/>
            <a:ext cx="8804092" cy="2489374"/>
            <a:chOff x="182452" y="1268700"/>
            <a:chExt cx="9537776" cy="2489374"/>
          </a:xfrm>
        </p:grpSpPr>
        <p:graphicFrame>
          <p:nvGraphicFramePr>
            <p:cNvPr id="15" name="Grafico 14"/>
            <p:cNvGraphicFramePr/>
            <p:nvPr/>
          </p:nvGraphicFramePr>
          <p:xfrm>
            <a:off x="3440790" y="1268700"/>
            <a:ext cx="3024420" cy="2489374"/>
          </p:xfrm>
          <a:graphic>
            <a:graphicData uri="http://schemas.openxmlformats.org/drawingml/2006/chart">
              <c:chart xmlns:c="http://schemas.openxmlformats.org/drawingml/2006/chart" xmlns:r="http://schemas.openxmlformats.org/officeDocument/2006/relationships" r:id="rId2"/>
            </a:graphicData>
          </a:graphic>
        </p:graphicFrame>
        <p:sp>
          <p:nvSpPr>
            <p:cNvPr id="13" name="CasellaDiTesto 12"/>
            <p:cNvSpPr txBox="1"/>
            <p:nvPr/>
          </p:nvSpPr>
          <p:spPr>
            <a:xfrm>
              <a:off x="182452" y="1638300"/>
              <a:ext cx="3024423"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56-70 anni che vivono principalmente nel Nord Ovest e che utilizzano solo carte di debito</a:t>
              </a:r>
              <a:endParaRPr lang="it-IT" sz="1000" dirty="0">
                <a:latin typeface="Helvetica" pitchFamily="34" charset="0"/>
                <a:cs typeface="Helvetica" pitchFamily="34" charset="0"/>
              </a:endParaRPr>
            </a:p>
          </p:txBody>
        </p:sp>
        <p:sp>
          <p:nvSpPr>
            <p:cNvPr id="14" name="CasellaDiTesto 13"/>
            <p:cNvSpPr txBox="1"/>
            <p:nvPr/>
          </p:nvSpPr>
          <p:spPr>
            <a:xfrm>
              <a:off x="6407766" y="1651747"/>
              <a:ext cx="3312462"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18-35 anni che vivono nel Sud e Isole  e possessori di tutte e tre le tipologie di carte</a:t>
              </a:r>
            </a:p>
          </p:txBody>
        </p:sp>
      </p:grpSp>
      <p:grpSp>
        <p:nvGrpSpPr>
          <p:cNvPr id="4" name="Gruppo 9"/>
          <p:cNvGrpSpPr/>
          <p:nvPr/>
        </p:nvGrpSpPr>
        <p:grpSpPr>
          <a:xfrm>
            <a:off x="168426" y="3820026"/>
            <a:ext cx="8790645" cy="920579"/>
            <a:chOff x="182452" y="692620"/>
            <a:chExt cx="9523208" cy="920579"/>
          </a:xfrm>
        </p:grpSpPr>
        <p:sp>
          <p:nvSpPr>
            <p:cNvPr id="11" name="CasellaDiTesto 10"/>
            <p:cNvSpPr txBox="1"/>
            <p:nvPr/>
          </p:nvSpPr>
          <p:spPr>
            <a:xfrm>
              <a:off x="182452" y="692620"/>
              <a:ext cx="9217288" cy="276999"/>
            </a:xfrm>
            <a:prstGeom prst="rect">
              <a:avLst/>
            </a:prstGeom>
            <a:noFill/>
          </p:spPr>
          <p:txBody>
            <a:bodyPr wrap="square" rtlCol="0">
              <a:spAutoFit/>
            </a:bodyPr>
            <a:lstStyle/>
            <a:p>
              <a:pPr algn="l"/>
              <a:r>
                <a:rPr lang="it-IT" sz="1200" b="1" dirty="0">
                  <a:latin typeface="Helvetica" pitchFamily="34" charset="0"/>
                  <a:cs typeface="Helvetica" pitchFamily="34" charset="0"/>
                </a:rPr>
                <a:t>5</a:t>
              </a:r>
              <a:r>
                <a:rPr lang="it-IT" sz="1200" b="1" dirty="0" smtClean="0">
                  <a:latin typeface="Helvetica" pitchFamily="34" charset="0"/>
                  <a:cs typeface="Helvetica" pitchFamily="34" charset="0"/>
                </a:rPr>
                <a:t>a. In quali occasioni? (base 189)</a:t>
              </a:r>
            </a:p>
          </p:txBody>
        </p:sp>
        <p:grpSp>
          <p:nvGrpSpPr>
            <p:cNvPr id="5" name="Gruppo 7"/>
            <p:cNvGrpSpPr/>
            <p:nvPr/>
          </p:nvGrpSpPr>
          <p:grpSpPr>
            <a:xfrm>
              <a:off x="197020" y="1059201"/>
              <a:ext cx="9508640" cy="553998"/>
              <a:chOff x="197020" y="1275231"/>
              <a:chExt cx="9508640" cy="553998"/>
            </a:xfrm>
          </p:grpSpPr>
          <p:sp>
            <p:nvSpPr>
              <p:cNvPr id="18" name="CasellaDiTesto 17"/>
              <p:cNvSpPr txBox="1"/>
              <p:nvPr/>
            </p:nvSpPr>
            <p:spPr>
              <a:xfrm>
                <a:off x="197020" y="1275231"/>
                <a:ext cx="3024422" cy="553998"/>
              </a:xfrm>
              <a:prstGeom prst="rect">
                <a:avLst/>
              </a:prstGeom>
              <a:noFill/>
            </p:spPr>
            <p:txBody>
              <a:bodyPr wrap="square" rtlCol="0">
                <a:spAutoFit/>
              </a:bodyPr>
              <a:lstStyle/>
              <a:p>
                <a:r>
                  <a:rPr lang="it-IT" sz="1000" dirty="0" smtClean="0">
                    <a:latin typeface="Helvetica" pitchFamily="34" charset="0"/>
                    <a:cs typeface="Helvetica" pitchFamily="34" charset="0"/>
                  </a:rPr>
                  <a:t>VENDITA NORMALE: uomini 36-55 anni che vivono principalmente nel Centro e possiedono più carte</a:t>
                </a:r>
                <a:endParaRPr lang="it-IT" sz="1000" dirty="0">
                  <a:latin typeface="Helvetica" pitchFamily="34" charset="0"/>
                  <a:cs typeface="Helvetica" pitchFamily="34" charset="0"/>
                </a:endParaRPr>
              </a:p>
            </p:txBody>
          </p:sp>
          <p:sp>
            <p:nvSpPr>
              <p:cNvPr id="19" name="CasellaDiTesto 18"/>
              <p:cNvSpPr txBox="1"/>
              <p:nvPr/>
            </p:nvSpPr>
            <p:spPr>
              <a:xfrm>
                <a:off x="6393197" y="1288678"/>
                <a:ext cx="3312463" cy="400110"/>
              </a:xfrm>
              <a:prstGeom prst="rect">
                <a:avLst/>
              </a:prstGeom>
              <a:noFill/>
            </p:spPr>
            <p:txBody>
              <a:bodyPr wrap="square" rtlCol="0">
                <a:spAutoFit/>
              </a:bodyPr>
              <a:lstStyle/>
              <a:p>
                <a:r>
                  <a:rPr lang="it-IT" sz="1000" dirty="0" smtClean="0">
                    <a:latin typeface="Helvetica" pitchFamily="34" charset="0"/>
                    <a:cs typeface="Helvetica" pitchFamily="34" charset="0"/>
                  </a:rPr>
                  <a:t>SALDI: donne 18-35 anni, che vivono soprattutto al Sud e Isole  che possiedono 2 tipologie di  carte </a:t>
                </a:r>
              </a:p>
            </p:txBody>
          </p:sp>
        </p:grpSp>
      </p:grpSp>
      <p:graphicFrame>
        <p:nvGraphicFramePr>
          <p:cNvPr id="20" name="Tabella 19"/>
          <p:cNvGraphicFramePr>
            <a:graphicFrameLocks noGrp="1"/>
          </p:cNvGraphicFramePr>
          <p:nvPr/>
        </p:nvGraphicFramePr>
        <p:xfrm>
          <a:off x="6005935" y="2119373"/>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20.0%</a:t>
                      </a:r>
                      <a:endParaRPr lang="it-IT" sz="1000" b="0" dirty="0"/>
                    </a:p>
                  </a:txBody>
                  <a:tcPr marL="84406" marR="84406"/>
                </a:tc>
              </a:tr>
              <a:tr h="195833">
                <a:tc>
                  <a:txBody>
                    <a:bodyPr/>
                    <a:lstStyle/>
                    <a:p>
                      <a:r>
                        <a:rPr lang="it-IT" sz="1000" b="0" dirty="0" smtClean="0"/>
                        <a:t>18-35 anni</a:t>
                      </a:r>
                      <a:endParaRPr lang="it-IT" sz="1000" b="0" dirty="0"/>
                    </a:p>
                  </a:txBody>
                  <a:tcPr marL="84406" marR="84406"/>
                </a:tc>
                <a:tc>
                  <a:txBody>
                    <a:bodyPr/>
                    <a:lstStyle/>
                    <a:p>
                      <a:r>
                        <a:rPr lang="it-IT" sz="1000" b="0" dirty="0" smtClean="0"/>
                        <a:t>24.9%</a:t>
                      </a:r>
                      <a:endParaRPr lang="it-IT" sz="1000" b="0" dirty="0"/>
                    </a:p>
                  </a:txBody>
                  <a:tcPr marL="84406" marR="84406"/>
                </a:tc>
              </a:tr>
              <a:tr h="195833">
                <a:tc>
                  <a:txBody>
                    <a:bodyPr/>
                    <a:lstStyle/>
                    <a:p>
                      <a:r>
                        <a:rPr lang="it-IT" sz="1000" b="0" dirty="0" smtClean="0"/>
                        <a:t>Sud e</a:t>
                      </a:r>
                      <a:r>
                        <a:rPr lang="it-IT" sz="1000" b="0" baseline="0" dirty="0" smtClean="0"/>
                        <a:t> Isole</a:t>
                      </a:r>
                      <a:endParaRPr lang="it-IT" sz="1000" b="0" dirty="0"/>
                    </a:p>
                  </a:txBody>
                  <a:tcPr marL="84406" marR="84406"/>
                </a:tc>
                <a:tc>
                  <a:txBody>
                    <a:bodyPr/>
                    <a:lstStyle/>
                    <a:p>
                      <a:r>
                        <a:rPr lang="it-IT" sz="1000" b="0" dirty="0" smtClean="0"/>
                        <a:t>20.2%</a:t>
                      </a:r>
                      <a:endParaRPr lang="it-IT" sz="1000" b="0" dirty="0"/>
                    </a:p>
                  </a:txBody>
                  <a:tcPr marL="84406" marR="84406"/>
                </a:tc>
              </a:tr>
              <a:tr h="195833">
                <a:tc>
                  <a:txBody>
                    <a:bodyPr/>
                    <a:lstStyle/>
                    <a:p>
                      <a:r>
                        <a:rPr lang="it-IT" sz="1000" b="0" dirty="0" smtClean="0"/>
                        <a:t>Possessori di 3 carte</a:t>
                      </a:r>
                      <a:endParaRPr lang="it-IT" sz="1000" b="0" dirty="0"/>
                    </a:p>
                  </a:txBody>
                  <a:tcPr marL="84406" marR="84406"/>
                </a:tc>
                <a:tc>
                  <a:txBody>
                    <a:bodyPr/>
                    <a:lstStyle/>
                    <a:p>
                      <a:r>
                        <a:rPr lang="it-IT" sz="1000" b="0" dirty="0" smtClean="0"/>
                        <a:t>27.8%</a:t>
                      </a:r>
                      <a:endParaRPr lang="it-IT" sz="1000" b="0" dirty="0"/>
                    </a:p>
                  </a:txBody>
                  <a:tcPr marL="84406" marR="84406"/>
                </a:tc>
              </a:tr>
            </a:tbl>
          </a:graphicData>
        </a:graphic>
      </p:graphicFrame>
      <p:graphicFrame>
        <p:nvGraphicFramePr>
          <p:cNvPr id="21" name="Tabella 20"/>
          <p:cNvGraphicFramePr>
            <a:graphicFrameLocks noGrp="1"/>
          </p:cNvGraphicFramePr>
          <p:nvPr/>
        </p:nvGraphicFramePr>
        <p:xfrm>
          <a:off x="6005935" y="4875731"/>
          <a:ext cx="2459418" cy="975360"/>
        </p:xfrm>
        <a:graphic>
          <a:graphicData uri="http://schemas.openxmlformats.org/drawingml/2006/table">
            <a:tbl>
              <a:tblPr firstRow="1" bandRow="1">
                <a:tableStyleId>{C083E6E3-FA7D-4D7B-A595-EF9225AFEA82}</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15.6%</a:t>
                      </a:r>
                      <a:endParaRPr lang="it-IT" sz="1000" b="0" dirty="0"/>
                    </a:p>
                  </a:txBody>
                  <a:tcPr marL="84406" marR="84406"/>
                </a:tc>
              </a:tr>
              <a:tr h="195833">
                <a:tc>
                  <a:txBody>
                    <a:bodyPr/>
                    <a:lstStyle/>
                    <a:p>
                      <a:r>
                        <a:rPr lang="it-IT" sz="1000" b="0" dirty="0" smtClean="0"/>
                        <a:t>18-35 anni</a:t>
                      </a:r>
                      <a:endParaRPr lang="it-IT" sz="1000" b="0" dirty="0"/>
                    </a:p>
                  </a:txBody>
                  <a:tcPr marL="84406" marR="84406"/>
                </a:tc>
                <a:tc>
                  <a:txBody>
                    <a:bodyPr/>
                    <a:lstStyle/>
                    <a:p>
                      <a:r>
                        <a:rPr lang="it-IT" sz="1000" b="0" dirty="0" smtClean="0"/>
                        <a:t>17.5%</a:t>
                      </a:r>
                      <a:endParaRPr lang="it-IT" sz="1000" b="0" dirty="0"/>
                    </a:p>
                  </a:txBody>
                  <a:tcPr marL="84406" marR="84406"/>
                </a:tc>
              </a:tr>
              <a:tr h="195833">
                <a:tc>
                  <a:txBody>
                    <a:bodyPr/>
                    <a:lstStyle/>
                    <a:p>
                      <a:r>
                        <a:rPr lang="it-IT" sz="1000" b="0" dirty="0" smtClean="0"/>
                        <a:t>Sud e Isole</a:t>
                      </a:r>
                      <a:endParaRPr lang="it-IT" sz="1000" b="0" dirty="0"/>
                    </a:p>
                  </a:txBody>
                  <a:tcPr marL="84406" marR="84406"/>
                </a:tc>
                <a:tc>
                  <a:txBody>
                    <a:bodyPr/>
                    <a:lstStyle/>
                    <a:p>
                      <a:r>
                        <a:rPr lang="it-IT" sz="1000" b="0" dirty="0" smtClean="0"/>
                        <a:t>14.3%</a:t>
                      </a:r>
                      <a:endParaRPr lang="it-IT" sz="1000" b="0" dirty="0"/>
                    </a:p>
                  </a:txBody>
                  <a:tcPr marL="84406" marR="84406"/>
                </a:tc>
              </a:tr>
              <a:tr h="195833">
                <a:tc>
                  <a:txBody>
                    <a:bodyPr/>
                    <a:lstStyle/>
                    <a:p>
                      <a:r>
                        <a:rPr lang="it-IT" sz="1000" b="0" dirty="0" smtClean="0"/>
                        <a:t>Possessori</a:t>
                      </a:r>
                      <a:r>
                        <a:rPr lang="it-IT" sz="1000" b="0" baseline="0" dirty="0" smtClean="0"/>
                        <a:t> di 2 carte</a:t>
                      </a:r>
                      <a:endParaRPr lang="it-IT" sz="1000" b="0" dirty="0"/>
                    </a:p>
                  </a:txBody>
                  <a:tcPr marL="84406" marR="84406"/>
                </a:tc>
                <a:tc>
                  <a:txBody>
                    <a:bodyPr/>
                    <a:lstStyle/>
                    <a:p>
                      <a:r>
                        <a:rPr lang="it-IT" sz="1000" b="0" dirty="0" smtClean="0"/>
                        <a:t>13.4%</a:t>
                      </a:r>
                      <a:endParaRPr lang="it-IT" sz="1000" b="0" dirty="0"/>
                    </a:p>
                  </a:txBody>
                  <a:tcPr marL="84406" marR="84406"/>
                </a:tc>
              </a:tr>
            </a:tbl>
          </a:graphicData>
        </a:graphic>
      </p:graphicFrame>
      <p:graphicFrame>
        <p:nvGraphicFramePr>
          <p:cNvPr id="22" name="Tabella 21"/>
          <p:cNvGraphicFramePr>
            <a:graphicFrameLocks noGrp="1"/>
          </p:cNvGraphicFramePr>
          <p:nvPr/>
        </p:nvGraphicFramePr>
        <p:xfrm>
          <a:off x="273709" y="2132820"/>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82.1%</a:t>
                      </a:r>
                      <a:endParaRPr lang="it-IT" sz="1000" b="0" dirty="0"/>
                    </a:p>
                  </a:txBody>
                  <a:tcPr marL="84406" marR="84406"/>
                </a:tc>
              </a:tr>
              <a:tr h="195833">
                <a:tc>
                  <a:txBody>
                    <a:bodyPr/>
                    <a:lstStyle/>
                    <a:p>
                      <a:r>
                        <a:rPr lang="it-IT" sz="1000" b="0" dirty="0" smtClean="0"/>
                        <a:t>56-70 anni</a:t>
                      </a:r>
                      <a:endParaRPr lang="it-IT" sz="1000" b="0" dirty="0"/>
                    </a:p>
                  </a:txBody>
                  <a:tcPr marL="84406" marR="84406"/>
                </a:tc>
                <a:tc>
                  <a:txBody>
                    <a:bodyPr/>
                    <a:lstStyle/>
                    <a:p>
                      <a:r>
                        <a:rPr lang="it-IT" sz="1000" b="0" dirty="0" smtClean="0"/>
                        <a:t>85.6%</a:t>
                      </a:r>
                      <a:endParaRPr lang="it-IT" sz="1000" b="0" dirty="0"/>
                    </a:p>
                  </a:txBody>
                  <a:tcPr marL="84406" marR="84406"/>
                </a:tc>
              </a:tr>
              <a:tr h="195833">
                <a:tc>
                  <a:txBody>
                    <a:bodyPr/>
                    <a:lstStyle/>
                    <a:p>
                      <a:r>
                        <a:rPr lang="it-IT" sz="1000" b="0" dirty="0" smtClean="0"/>
                        <a:t>Nord Ovest</a:t>
                      </a:r>
                      <a:endParaRPr lang="it-IT" sz="1000" b="0" dirty="0"/>
                    </a:p>
                  </a:txBody>
                  <a:tcPr marL="84406" marR="84406"/>
                </a:tc>
                <a:tc>
                  <a:txBody>
                    <a:bodyPr/>
                    <a:lstStyle/>
                    <a:p>
                      <a:r>
                        <a:rPr lang="it-IT" sz="1000" b="0" dirty="0" smtClean="0"/>
                        <a:t>82.9%</a:t>
                      </a:r>
                      <a:endParaRPr lang="it-IT" sz="1000" b="0" dirty="0"/>
                    </a:p>
                  </a:txBody>
                  <a:tcPr marL="84406" marR="84406"/>
                </a:tc>
              </a:tr>
              <a:tr h="195833">
                <a:tc>
                  <a:txBody>
                    <a:bodyPr/>
                    <a:lstStyle/>
                    <a:p>
                      <a:r>
                        <a:rPr lang="it-IT" sz="1000" b="0" dirty="0" smtClean="0"/>
                        <a:t>Solo carte di debito</a:t>
                      </a:r>
                      <a:endParaRPr lang="it-IT" sz="1000" b="0" dirty="0"/>
                    </a:p>
                  </a:txBody>
                  <a:tcPr marL="84406" marR="84406"/>
                </a:tc>
                <a:tc>
                  <a:txBody>
                    <a:bodyPr/>
                    <a:lstStyle/>
                    <a:p>
                      <a:r>
                        <a:rPr lang="it-IT" sz="1000" b="0" dirty="0" smtClean="0"/>
                        <a:t>85.1%</a:t>
                      </a:r>
                      <a:endParaRPr lang="it-IT" sz="1000" b="0" dirty="0"/>
                    </a:p>
                  </a:txBody>
                  <a:tcPr marL="84406" marR="84406"/>
                </a:tc>
              </a:tr>
            </a:tbl>
          </a:graphicData>
        </a:graphic>
      </p:graphicFrame>
      <p:graphicFrame>
        <p:nvGraphicFramePr>
          <p:cNvPr id="24" name="Tabella 23"/>
          <p:cNvGraphicFramePr>
            <a:graphicFrameLocks noGrp="1"/>
          </p:cNvGraphicFramePr>
          <p:nvPr/>
        </p:nvGraphicFramePr>
        <p:xfrm>
          <a:off x="206474" y="4862284"/>
          <a:ext cx="2459418" cy="975360"/>
        </p:xfrm>
        <a:graphic>
          <a:graphicData uri="http://schemas.openxmlformats.org/drawingml/2006/table">
            <a:tbl>
              <a:tblPr firstRow="1" bandRow="1">
                <a:tableStyleId>{3B4B98B0-60AC-42C2-AFA5-B58CD77FA1E5}</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96.8%</a:t>
                      </a:r>
                      <a:endParaRPr lang="it-IT" sz="1000" b="0" dirty="0"/>
                    </a:p>
                  </a:txBody>
                  <a:tcPr marL="84406" marR="84406"/>
                </a:tc>
              </a:tr>
              <a:tr h="195833">
                <a:tc>
                  <a:txBody>
                    <a:bodyPr/>
                    <a:lstStyle/>
                    <a:p>
                      <a:r>
                        <a:rPr lang="it-IT" sz="1000" b="0" dirty="0" smtClean="0"/>
                        <a:t>36-55 anni</a:t>
                      </a:r>
                      <a:endParaRPr lang="it-IT" sz="1000" b="0" dirty="0"/>
                    </a:p>
                  </a:txBody>
                  <a:tcPr marL="84406" marR="84406"/>
                </a:tc>
                <a:tc>
                  <a:txBody>
                    <a:bodyPr/>
                    <a:lstStyle/>
                    <a:p>
                      <a:r>
                        <a:rPr lang="it-IT" sz="1000" b="0" dirty="0" smtClean="0"/>
                        <a:t>95.3%</a:t>
                      </a:r>
                      <a:endParaRPr lang="it-IT" sz="1000" b="0" dirty="0"/>
                    </a:p>
                  </a:txBody>
                  <a:tcPr marL="84406" marR="84406"/>
                </a:tc>
              </a:tr>
              <a:tr h="195833">
                <a:tc>
                  <a:txBody>
                    <a:bodyPr/>
                    <a:lstStyle/>
                    <a:p>
                      <a:r>
                        <a:rPr lang="it-IT" sz="1000" b="0" dirty="0" smtClean="0"/>
                        <a:t>Centro</a:t>
                      </a:r>
                      <a:endParaRPr lang="it-IT" sz="1000" b="0" dirty="0"/>
                    </a:p>
                  </a:txBody>
                  <a:tcPr marL="84406" marR="84406"/>
                </a:tc>
                <a:tc>
                  <a:txBody>
                    <a:bodyPr/>
                    <a:lstStyle/>
                    <a:p>
                      <a:r>
                        <a:rPr lang="it-IT" sz="1000" b="0" dirty="0" smtClean="0"/>
                        <a:t>97.6%</a:t>
                      </a:r>
                      <a:endParaRPr lang="it-IT" sz="1000" b="0" dirty="0"/>
                    </a:p>
                  </a:txBody>
                  <a:tcPr marL="84406" marR="84406"/>
                </a:tc>
              </a:tr>
              <a:tr h="195833">
                <a:tc>
                  <a:txBody>
                    <a:bodyPr/>
                    <a:lstStyle/>
                    <a:p>
                      <a:r>
                        <a:rPr lang="it-IT" sz="1000" b="0" dirty="0" smtClean="0"/>
                        <a:t>Possessori di 2 carte</a:t>
                      </a:r>
                      <a:endParaRPr lang="it-IT" sz="1000" b="0" dirty="0"/>
                    </a:p>
                  </a:txBody>
                  <a:tcPr marL="84406" marR="84406"/>
                </a:tc>
                <a:tc>
                  <a:txBody>
                    <a:bodyPr/>
                    <a:lstStyle/>
                    <a:p>
                      <a:r>
                        <a:rPr lang="it-IT" sz="1000" b="0" dirty="0" smtClean="0"/>
                        <a:t>97.0%</a:t>
                      </a:r>
                      <a:endParaRPr lang="it-IT" sz="1000" b="0" dirty="0"/>
                    </a:p>
                  </a:txBody>
                  <a:tcPr marL="84406" marR="84406"/>
                </a:tc>
              </a:tr>
            </a:tbl>
          </a:graphicData>
        </a:graphic>
      </p:graphicFrame>
      <p:graphicFrame>
        <p:nvGraphicFramePr>
          <p:cNvPr id="23" name="Grafico 22"/>
          <p:cNvGraphicFramePr/>
          <p:nvPr/>
        </p:nvGraphicFramePr>
        <p:xfrm>
          <a:off x="2923678" y="4149100"/>
          <a:ext cx="2991185" cy="172824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Connettore 2 25"/>
          <p:cNvCxnSpPr/>
          <p:nvPr/>
        </p:nvCxnSpPr>
        <p:spPr bwMode="auto">
          <a:xfrm>
            <a:off x="5436120" y="1844780"/>
            <a:ext cx="0" cy="2341827"/>
          </a:xfrm>
          <a:prstGeom prst="straightConnector1">
            <a:avLst/>
          </a:prstGeom>
          <a:noFill/>
          <a:ln w="9525" cap="flat" cmpd="sng" algn="ctr">
            <a:solidFill>
              <a:schemeClr val="tx1"/>
            </a:solidFill>
            <a:prstDash val="solid"/>
            <a:round/>
            <a:headEnd type="none" w="med" len="med"/>
            <a:tailEnd type="arrow"/>
          </a:ln>
          <a:effectLst/>
        </p:spPr>
      </p:cxnSp>
      <p:sp>
        <p:nvSpPr>
          <p:cNvPr id="25" name="Titolo 24"/>
          <p:cNvSpPr>
            <a:spLocks noGrp="1"/>
          </p:cNvSpPr>
          <p:nvPr>
            <p:ph type="title"/>
          </p:nvPr>
        </p:nvSpPr>
        <p:spPr>
          <a:xfrm>
            <a:off x="457200" y="274638"/>
            <a:ext cx="8229600" cy="532719"/>
          </a:xfrm>
        </p:spPr>
        <p:txBody>
          <a:bodyPr/>
          <a:lstStyle/>
          <a:p>
            <a:r>
              <a:rPr lang="it-IT" dirty="0" smtClean="0"/>
              <a:t>Esperienza diretta</a:t>
            </a:r>
            <a:endParaRPr lang="it-IT" dirty="0"/>
          </a:p>
        </p:txBody>
      </p:sp>
      <p:sp>
        <p:nvSpPr>
          <p:cNvPr id="27" name="CasellaDiTesto 26"/>
          <p:cNvSpPr txBox="1"/>
          <p:nvPr/>
        </p:nvSpPr>
        <p:spPr>
          <a:xfrm>
            <a:off x="165095" y="822685"/>
            <a:ext cx="8508258" cy="276999"/>
          </a:xfrm>
          <a:prstGeom prst="rect">
            <a:avLst/>
          </a:prstGeom>
          <a:noFill/>
        </p:spPr>
        <p:txBody>
          <a:bodyPr wrap="square" rtlCol="0">
            <a:spAutoFit/>
          </a:bodyPr>
          <a:lstStyle/>
          <a:p>
            <a:pPr algn="l"/>
            <a:r>
              <a:rPr lang="it-IT" sz="1200" b="1" dirty="0" smtClean="0">
                <a:latin typeface="Helvetica" pitchFamily="34" charset="0"/>
                <a:cs typeface="Helvetica" pitchFamily="34" charset="0"/>
              </a:rPr>
              <a:t>5. Le è mai capitato che un esercente rifiutasse un pagamento con la carta?</a:t>
            </a:r>
          </a:p>
        </p:txBody>
      </p:sp>
      <p:pic>
        <p:nvPicPr>
          <p:cNvPr id="28" name="Picture 3" descr="C:\Users\luna.pini\mdcLUNA\logo mdc 2012\logo scelto mdc\mdc logo 2012.jpg"/>
          <p:cNvPicPr>
            <a:picLocks noChangeAspect="1" noChangeArrowheads="1"/>
          </p:cNvPicPr>
          <p:nvPr/>
        </p:nvPicPr>
        <p:blipFill>
          <a:blip r:embed="rId4"/>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151648" y="822685"/>
            <a:ext cx="8830987" cy="3072110"/>
            <a:chOff x="430108" y="692620"/>
            <a:chExt cx="9566913" cy="3072110"/>
          </a:xfrm>
        </p:grpSpPr>
        <p:sp>
          <p:nvSpPr>
            <p:cNvPr id="12" name="CasellaDiTesto 11"/>
            <p:cNvSpPr txBox="1"/>
            <p:nvPr/>
          </p:nvSpPr>
          <p:spPr>
            <a:xfrm>
              <a:off x="430108" y="692620"/>
              <a:ext cx="9217286" cy="461665"/>
            </a:xfrm>
            <a:prstGeom prst="rect">
              <a:avLst/>
            </a:prstGeom>
            <a:noFill/>
          </p:spPr>
          <p:txBody>
            <a:bodyPr wrap="square" rtlCol="0">
              <a:spAutoFit/>
            </a:bodyPr>
            <a:lstStyle/>
            <a:p>
              <a:pPr lvl="0"/>
              <a:r>
                <a:rPr lang="it-IT" sz="1200" b="1" dirty="0">
                  <a:latin typeface="Helvetica" pitchFamily="34" charset="0"/>
                  <a:cs typeface="Helvetica" pitchFamily="34" charset="0"/>
                </a:rPr>
                <a:t>5</a:t>
              </a:r>
              <a:r>
                <a:rPr lang="it-IT" sz="1200" b="1" dirty="0" smtClean="0">
                  <a:latin typeface="Helvetica" pitchFamily="34" charset="0"/>
                  <a:cs typeface="Helvetica" pitchFamily="34" charset="0"/>
                </a:rPr>
                <a:t>b. Recentemente, a seguito delle crisi economica, Le è capitato con maggiore frequenza di vedersi rifiutare o scoraggiare l’uso della carta?</a:t>
              </a:r>
            </a:p>
          </p:txBody>
        </p:sp>
        <p:grpSp>
          <p:nvGrpSpPr>
            <p:cNvPr id="3" name="Gruppo 7"/>
            <p:cNvGrpSpPr/>
            <p:nvPr/>
          </p:nvGrpSpPr>
          <p:grpSpPr>
            <a:xfrm>
              <a:off x="430108" y="3197283"/>
              <a:ext cx="9566913" cy="567447"/>
              <a:chOff x="430108" y="3413313"/>
              <a:chExt cx="9566913" cy="567447"/>
            </a:xfrm>
          </p:grpSpPr>
          <p:sp>
            <p:nvSpPr>
              <p:cNvPr id="13" name="CasellaDiTesto 12"/>
              <p:cNvSpPr txBox="1"/>
              <p:nvPr/>
            </p:nvSpPr>
            <p:spPr>
              <a:xfrm>
                <a:off x="430108" y="3413313"/>
                <a:ext cx="2734680"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uomini tra i 56-70 anni che vivono nel Nord Ovest e  che possiedono tutte e 3 le tipologie di carte</a:t>
                </a:r>
              </a:p>
            </p:txBody>
          </p:sp>
          <p:sp>
            <p:nvSpPr>
              <p:cNvPr id="14" name="CasellaDiTesto 13"/>
              <p:cNvSpPr txBox="1"/>
              <p:nvPr/>
            </p:nvSpPr>
            <p:spPr>
              <a:xfrm>
                <a:off x="7165290" y="3426762"/>
                <a:ext cx="2831731" cy="553998"/>
              </a:xfrm>
              <a:prstGeom prst="rect">
                <a:avLst/>
              </a:prstGeom>
              <a:noFill/>
            </p:spPr>
            <p:txBody>
              <a:bodyPr wrap="square" rtlCol="0">
                <a:spAutoFit/>
              </a:bodyPr>
              <a:lstStyle/>
              <a:p>
                <a:r>
                  <a:rPr lang="it-IT" sz="1000" dirty="0" smtClean="0">
                    <a:latin typeface="Helvetica" pitchFamily="34" charset="0"/>
                    <a:cs typeface="Helvetica" pitchFamily="34" charset="0"/>
                  </a:rPr>
                  <a:t>Sono soprattutto donne tra i 36-55 anni che  vivono nel Nord Est e che possiedono 2 tipologie di carte</a:t>
                </a:r>
              </a:p>
            </p:txBody>
          </p:sp>
        </p:grpSp>
      </p:grpSp>
      <p:graphicFrame>
        <p:nvGraphicFramePr>
          <p:cNvPr id="20" name="Tabella 19"/>
          <p:cNvGraphicFramePr>
            <a:graphicFrameLocks noGrp="1"/>
          </p:cNvGraphicFramePr>
          <p:nvPr/>
        </p:nvGraphicFramePr>
        <p:xfrm>
          <a:off x="6412404" y="4862976"/>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26.0%</a:t>
                      </a:r>
                    </a:p>
                  </a:txBody>
                  <a:tcPr marL="84406" marR="84406"/>
                </a:tc>
              </a:tr>
              <a:tr h="195833">
                <a:tc>
                  <a:txBody>
                    <a:bodyPr/>
                    <a:lstStyle/>
                    <a:p>
                      <a:r>
                        <a:rPr lang="it-IT" sz="1000" dirty="0" smtClean="0"/>
                        <a:t>36-55 anni</a:t>
                      </a:r>
                      <a:endParaRPr lang="it-IT" sz="1000" dirty="0"/>
                    </a:p>
                  </a:txBody>
                  <a:tcPr marL="84406" marR="84406"/>
                </a:tc>
                <a:tc>
                  <a:txBody>
                    <a:bodyPr/>
                    <a:lstStyle/>
                    <a:p>
                      <a:r>
                        <a:rPr lang="it-IT" sz="1000" dirty="0" smtClean="0"/>
                        <a:t>24.4%</a:t>
                      </a:r>
                      <a:endParaRPr lang="it-IT" sz="1000" dirty="0"/>
                    </a:p>
                  </a:txBody>
                  <a:tcPr marL="84406" marR="84406"/>
                </a:tc>
              </a:tr>
              <a:tr h="195833">
                <a:tc>
                  <a:txBody>
                    <a:bodyPr/>
                    <a:lstStyle/>
                    <a:p>
                      <a:r>
                        <a:rPr lang="it-IT" sz="1000" dirty="0" smtClean="0"/>
                        <a:t>Nord</a:t>
                      </a:r>
                      <a:r>
                        <a:rPr lang="it-IT" sz="1000" baseline="0" dirty="0" smtClean="0"/>
                        <a:t> Est</a:t>
                      </a:r>
                      <a:endParaRPr lang="it-IT" sz="1000" dirty="0"/>
                    </a:p>
                  </a:txBody>
                  <a:tcPr marL="84406" marR="84406"/>
                </a:tc>
                <a:tc>
                  <a:txBody>
                    <a:bodyPr/>
                    <a:lstStyle/>
                    <a:p>
                      <a:r>
                        <a:rPr lang="it-IT" sz="1000" dirty="0" smtClean="0"/>
                        <a:t>30.8%</a:t>
                      </a:r>
                      <a:endParaRPr lang="it-IT" sz="1000" dirty="0"/>
                    </a:p>
                  </a:txBody>
                  <a:tcPr marL="84406" marR="84406"/>
                </a:tc>
              </a:tr>
              <a:tr h="195833">
                <a:tc>
                  <a:txBody>
                    <a:bodyPr/>
                    <a:lstStyle/>
                    <a:p>
                      <a:r>
                        <a:rPr lang="it-IT" sz="1000" dirty="0" smtClean="0"/>
                        <a:t>2 tipologie di carte</a:t>
                      </a:r>
                      <a:endParaRPr lang="it-IT" sz="1000" dirty="0"/>
                    </a:p>
                  </a:txBody>
                  <a:tcPr marL="84406" marR="84406"/>
                </a:tc>
                <a:tc>
                  <a:txBody>
                    <a:bodyPr/>
                    <a:lstStyle/>
                    <a:p>
                      <a:r>
                        <a:rPr lang="it-IT" sz="1000" dirty="0" smtClean="0"/>
                        <a:t>25.4%</a:t>
                      </a:r>
                      <a:endParaRPr lang="it-IT" sz="1000" dirty="0"/>
                    </a:p>
                  </a:txBody>
                  <a:tcPr marL="84406" marR="84406"/>
                </a:tc>
              </a:tr>
            </a:tbl>
          </a:graphicData>
        </a:graphic>
      </p:graphicFrame>
      <p:graphicFrame>
        <p:nvGraphicFramePr>
          <p:cNvPr id="22" name="Tabella 21"/>
          <p:cNvGraphicFramePr>
            <a:graphicFrameLocks noGrp="1"/>
          </p:cNvGraphicFramePr>
          <p:nvPr/>
        </p:nvGraphicFramePr>
        <p:xfrm>
          <a:off x="260262" y="4862567"/>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dirty="0" smtClean="0"/>
                        <a:t>Uomini</a:t>
                      </a:r>
                      <a:endParaRPr lang="it-IT" sz="1000" b="0" dirty="0"/>
                    </a:p>
                  </a:txBody>
                  <a:tcPr marL="84406" marR="84406"/>
                </a:tc>
                <a:tc>
                  <a:txBody>
                    <a:bodyPr/>
                    <a:lstStyle/>
                    <a:p>
                      <a:r>
                        <a:rPr lang="it-IT" sz="1000" b="0" dirty="0" smtClean="0"/>
                        <a:t>81.7%</a:t>
                      </a:r>
                      <a:endParaRPr lang="it-IT" sz="1000" b="0" dirty="0"/>
                    </a:p>
                  </a:txBody>
                  <a:tcPr marL="84406" marR="84406"/>
                </a:tc>
              </a:tr>
              <a:tr h="195833">
                <a:tc>
                  <a:txBody>
                    <a:bodyPr/>
                    <a:lstStyle/>
                    <a:p>
                      <a:r>
                        <a:rPr lang="it-IT" sz="1000" dirty="0" smtClean="0"/>
                        <a:t>56-70 anni</a:t>
                      </a:r>
                      <a:endParaRPr lang="it-IT" sz="1000" dirty="0"/>
                    </a:p>
                  </a:txBody>
                  <a:tcPr marL="84406" marR="84406"/>
                </a:tc>
                <a:tc>
                  <a:txBody>
                    <a:bodyPr/>
                    <a:lstStyle/>
                    <a:p>
                      <a:r>
                        <a:rPr lang="it-IT" sz="1000" dirty="0" smtClean="0"/>
                        <a:t>82.5%</a:t>
                      </a:r>
                      <a:endParaRPr lang="it-IT" sz="1000" dirty="0"/>
                    </a:p>
                  </a:txBody>
                  <a:tcPr marL="84406" marR="84406"/>
                </a:tc>
              </a:tr>
              <a:tr h="195833">
                <a:tc>
                  <a:txBody>
                    <a:bodyPr/>
                    <a:lstStyle/>
                    <a:p>
                      <a:r>
                        <a:rPr lang="it-IT" sz="1000" dirty="0" smtClean="0"/>
                        <a:t>Nord</a:t>
                      </a:r>
                      <a:r>
                        <a:rPr lang="it-IT" sz="1000" baseline="0" dirty="0" smtClean="0"/>
                        <a:t> Ovest</a:t>
                      </a:r>
                      <a:endParaRPr lang="it-IT" sz="1000" dirty="0"/>
                    </a:p>
                  </a:txBody>
                  <a:tcPr marL="84406" marR="84406"/>
                </a:tc>
                <a:tc>
                  <a:txBody>
                    <a:bodyPr/>
                    <a:lstStyle/>
                    <a:p>
                      <a:r>
                        <a:rPr lang="it-IT" sz="1000" dirty="0" smtClean="0"/>
                        <a:t>87.0%</a:t>
                      </a:r>
                      <a:endParaRPr lang="it-IT" sz="1000" dirty="0"/>
                    </a:p>
                  </a:txBody>
                  <a:tcPr marL="84406" marR="84406"/>
                </a:tc>
              </a:tr>
              <a:tr h="195833">
                <a:tc>
                  <a:txBody>
                    <a:bodyPr/>
                    <a:lstStyle/>
                    <a:p>
                      <a:r>
                        <a:rPr lang="it-IT" sz="1000" dirty="0" smtClean="0"/>
                        <a:t>3</a:t>
                      </a:r>
                      <a:r>
                        <a:rPr lang="it-IT" sz="1000" baseline="0" dirty="0" smtClean="0"/>
                        <a:t> tipologie di carte </a:t>
                      </a:r>
                      <a:endParaRPr lang="it-IT" sz="1000" dirty="0"/>
                    </a:p>
                  </a:txBody>
                  <a:tcPr marL="84406" marR="84406"/>
                </a:tc>
                <a:tc>
                  <a:txBody>
                    <a:bodyPr/>
                    <a:lstStyle/>
                    <a:p>
                      <a:r>
                        <a:rPr lang="it-IT" sz="1000" dirty="0" smtClean="0"/>
                        <a:t>85.0%</a:t>
                      </a:r>
                      <a:endParaRPr lang="it-IT" sz="1000" dirty="0"/>
                    </a:p>
                  </a:txBody>
                  <a:tcPr marL="84406" marR="84406"/>
                </a:tc>
              </a:tr>
            </a:tbl>
          </a:graphicData>
        </a:graphic>
      </p:graphicFrame>
      <p:sp>
        <p:nvSpPr>
          <p:cNvPr id="25" name="Titolo 24"/>
          <p:cNvSpPr>
            <a:spLocks noGrp="1"/>
          </p:cNvSpPr>
          <p:nvPr>
            <p:ph type="title"/>
          </p:nvPr>
        </p:nvSpPr>
        <p:spPr/>
        <p:txBody>
          <a:bodyPr/>
          <a:lstStyle/>
          <a:p>
            <a:r>
              <a:rPr lang="it-IT" dirty="0" smtClean="0"/>
              <a:t>Esperienza diretta</a:t>
            </a:r>
            <a:endParaRPr lang="it-IT" dirty="0">
              <a:solidFill>
                <a:srgbClr val="92D050"/>
              </a:solidFill>
            </a:endParaRPr>
          </a:p>
        </p:txBody>
      </p:sp>
      <p:graphicFrame>
        <p:nvGraphicFramePr>
          <p:cNvPr id="23" name="Grafico 22"/>
          <p:cNvGraphicFramePr/>
          <p:nvPr/>
        </p:nvGraphicFramePr>
        <p:xfrm>
          <a:off x="2299447" y="1284372"/>
          <a:ext cx="4773706" cy="4175134"/>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4"/>
          <p:cNvSpPr>
            <a:spLocks noChangeArrowheads="1"/>
          </p:cNvSpPr>
          <p:nvPr/>
        </p:nvSpPr>
        <p:spPr bwMode="auto">
          <a:xfrm>
            <a:off x="773724" y="-26988"/>
            <a:ext cx="7974623" cy="647701"/>
          </a:xfrm>
          <a:prstGeom prst="rect">
            <a:avLst/>
          </a:prstGeom>
          <a:noFill/>
          <a:ln w="9525">
            <a:noFill/>
            <a:miter lim="800000"/>
            <a:headEnd/>
            <a:tailEnd/>
          </a:ln>
        </p:spPr>
        <p:txBody>
          <a:bodyPr anchor="ctr"/>
          <a:lstStyle/>
          <a:p>
            <a:r>
              <a:rPr lang="it-IT" sz="3600" b="1" dirty="0">
                <a:solidFill>
                  <a:srgbClr val="CC0000"/>
                </a:solidFill>
                <a:latin typeface="DINPro-Regular"/>
                <a:cs typeface="Arial" pitchFamily="34" charset="0"/>
              </a:rPr>
              <a:t> </a:t>
            </a:r>
          </a:p>
        </p:txBody>
      </p:sp>
      <p:graphicFrame>
        <p:nvGraphicFramePr>
          <p:cNvPr id="14" name="Grafico 13"/>
          <p:cNvGraphicFramePr/>
          <p:nvPr/>
        </p:nvGraphicFramePr>
        <p:xfrm>
          <a:off x="450813" y="1196690"/>
          <a:ext cx="5049034" cy="4968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Tabella 43"/>
          <p:cNvGraphicFramePr>
            <a:graphicFrameLocks noGrp="1"/>
          </p:cNvGraphicFramePr>
          <p:nvPr/>
        </p:nvGraphicFramePr>
        <p:xfrm>
          <a:off x="5934651" y="1628746"/>
          <a:ext cx="631472" cy="4248596"/>
        </p:xfrm>
        <a:graphic>
          <a:graphicData uri="http://schemas.openxmlformats.org/drawingml/2006/table">
            <a:tbl>
              <a:tblPr>
                <a:tableStyleId>{5DA37D80-6434-44D0-A028-1B22A696006F}</a:tableStyleId>
              </a:tblPr>
              <a:tblGrid>
                <a:gridCol w="631472"/>
              </a:tblGrid>
              <a:tr h="386236">
                <a:tc>
                  <a:txBody>
                    <a:bodyPr/>
                    <a:lstStyle/>
                    <a:p>
                      <a:pPr algn="ctr" fontAlgn="t"/>
                      <a:r>
                        <a:rPr lang="it-IT" sz="900" b="0" i="0" u="none" strike="noStrike" dirty="0">
                          <a:solidFill>
                            <a:srgbClr val="000000"/>
                          </a:solidFill>
                          <a:latin typeface="Helvetica" pitchFamily="34" charset="0"/>
                          <a:cs typeface="Helvetica" pitchFamily="34" charset="0"/>
                        </a:rPr>
                        <a:t>25,1%</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16,9%</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11,5%</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11,5%</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5,6%</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3,3%</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2,1%</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2,6%</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1,4%</a:t>
                      </a:r>
                    </a:p>
                  </a:txBody>
                  <a:tcPr marL="8792" marR="8792" marT="9525" marB="0" anchor="ctr"/>
                </a:tc>
              </a:tr>
              <a:tr h="386236">
                <a:tc>
                  <a:txBody>
                    <a:bodyPr/>
                    <a:lstStyle/>
                    <a:p>
                      <a:pPr algn="ctr" fontAlgn="t"/>
                      <a:r>
                        <a:rPr lang="it-IT" sz="900" b="0" i="0" u="none" strike="noStrike" dirty="0" smtClean="0">
                          <a:solidFill>
                            <a:srgbClr val="000000"/>
                          </a:solidFill>
                          <a:latin typeface="Helvetica" pitchFamily="34" charset="0"/>
                          <a:cs typeface="Helvetica" pitchFamily="34" charset="0"/>
                        </a:rPr>
                        <a:t>0,2</a:t>
                      </a:r>
                      <a:r>
                        <a:rPr lang="it-IT" sz="900" b="0" i="0" u="none" strike="noStrike" dirty="0">
                          <a:solidFill>
                            <a:srgbClr val="000000"/>
                          </a:solidFill>
                          <a:latin typeface="Helvetica" pitchFamily="34" charset="0"/>
                          <a:cs typeface="Helvetica" pitchFamily="34" charset="0"/>
                        </a:rPr>
                        <a:t>%</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49,9%</a:t>
                      </a:r>
                    </a:p>
                  </a:txBody>
                  <a:tcPr marL="8792" marR="8792" marT="9525" marB="0" anchor="ctr"/>
                </a:tc>
              </a:tr>
            </a:tbl>
          </a:graphicData>
        </a:graphic>
      </p:graphicFrame>
      <p:sp>
        <p:nvSpPr>
          <p:cNvPr id="12" name="Rectangle 4"/>
          <p:cNvSpPr>
            <a:spLocks noChangeArrowheads="1"/>
          </p:cNvSpPr>
          <p:nvPr/>
        </p:nvSpPr>
        <p:spPr bwMode="auto">
          <a:xfrm>
            <a:off x="926515" y="8181"/>
            <a:ext cx="7974623" cy="647701"/>
          </a:xfrm>
          <a:prstGeom prst="rect">
            <a:avLst/>
          </a:prstGeom>
          <a:noFill/>
          <a:ln w="9525">
            <a:noFill/>
            <a:miter lim="800000"/>
            <a:headEnd/>
            <a:tailEnd/>
          </a:ln>
        </p:spPr>
        <p:txBody>
          <a:bodyPr anchor="ctr"/>
          <a:lstStyle/>
          <a:p>
            <a:r>
              <a:rPr lang="it-IT" sz="3600" b="1" dirty="0">
                <a:solidFill>
                  <a:srgbClr val="CC0000"/>
                </a:solidFill>
                <a:latin typeface="DINPro-Regular"/>
                <a:cs typeface="Arial" pitchFamily="34" charset="0"/>
              </a:rPr>
              <a:t> </a:t>
            </a:r>
          </a:p>
        </p:txBody>
      </p:sp>
      <p:sp>
        <p:nvSpPr>
          <p:cNvPr id="23" name="CasellaDiTesto 22"/>
          <p:cNvSpPr txBox="1"/>
          <p:nvPr/>
        </p:nvSpPr>
        <p:spPr>
          <a:xfrm>
            <a:off x="8041090" y="1349384"/>
            <a:ext cx="976469" cy="230832"/>
          </a:xfrm>
          <a:prstGeom prst="rect">
            <a:avLst/>
          </a:prstGeom>
          <a:solidFill>
            <a:schemeClr val="bg1"/>
          </a:solidFill>
          <a:ln w="28575">
            <a:solidFill>
              <a:srgbClr val="92D050"/>
            </a:solidFill>
          </a:ln>
        </p:spPr>
        <p:txBody>
          <a:bodyPr wrap="square" rtlCol="0">
            <a:spAutoFit/>
          </a:bodyPr>
          <a:lstStyle/>
          <a:p>
            <a:pPr algn="ctr"/>
            <a:r>
              <a:rPr lang="it-IT" sz="900" b="1" dirty="0" smtClean="0">
                <a:solidFill>
                  <a:schemeClr val="bg1">
                    <a:lumMod val="50000"/>
                  </a:schemeClr>
                </a:solidFill>
                <a:latin typeface="Helvetica" pitchFamily="34" charset="0"/>
                <a:cs typeface="Helvetica" pitchFamily="34" charset="0"/>
              </a:rPr>
              <a:t>PREPAGATA</a:t>
            </a:r>
            <a:endParaRPr lang="it-IT" sz="900" b="1" dirty="0">
              <a:solidFill>
                <a:schemeClr val="bg1">
                  <a:lumMod val="50000"/>
                </a:schemeClr>
              </a:solidFill>
              <a:latin typeface="Helvetica" pitchFamily="34" charset="0"/>
              <a:cs typeface="Helvetica" pitchFamily="34" charset="0"/>
            </a:endParaRPr>
          </a:p>
        </p:txBody>
      </p:sp>
      <p:sp>
        <p:nvSpPr>
          <p:cNvPr id="20" name="CasellaDiTesto 19"/>
          <p:cNvSpPr txBox="1"/>
          <p:nvPr/>
        </p:nvSpPr>
        <p:spPr>
          <a:xfrm>
            <a:off x="5768474" y="1349383"/>
            <a:ext cx="967133" cy="230832"/>
          </a:xfrm>
          <a:prstGeom prst="rect">
            <a:avLst/>
          </a:prstGeom>
          <a:solidFill>
            <a:schemeClr val="bg1"/>
          </a:solidFill>
          <a:ln w="28575">
            <a:solidFill>
              <a:schemeClr val="accent2">
                <a:lumMod val="60000"/>
                <a:lumOff val="40000"/>
              </a:schemeClr>
            </a:solidFill>
          </a:ln>
        </p:spPr>
        <p:txBody>
          <a:bodyPr wrap="square" rtlCol="0">
            <a:spAutoFit/>
          </a:bodyPr>
          <a:lstStyle/>
          <a:p>
            <a:pPr algn="ctr"/>
            <a:r>
              <a:rPr lang="it-IT" sz="900" b="1" dirty="0" smtClean="0">
                <a:solidFill>
                  <a:schemeClr val="bg1">
                    <a:lumMod val="50000"/>
                  </a:schemeClr>
                </a:solidFill>
                <a:latin typeface="Helvetica" pitchFamily="34" charset="0"/>
                <a:cs typeface="Helvetica" pitchFamily="34" charset="0"/>
              </a:rPr>
              <a:t>CREDITO</a:t>
            </a:r>
            <a:endParaRPr lang="it-IT" sz="900" b="1" dirty="0">
              <a:solidFill>
                <a:schemeClr val="bg1">
                  <a:lumMod val="50000"/>
                </a:schemeClr>
              </a:solidFill>
              <a:latin typeface="Helvetica" pitchFamily="34" charset="0"/>
              <a:cs typeface="Helvetica" pitchFamily="34" charset="0"/>
            </a:endParaRPr>
          </a:p>
        </p:txBody>
      </p:sp>
      <p:sp>
        <p:nvSpPr>
          <p:cNvPr id="25" name="CasellaDiTesto 24"/>
          <p:cNvSpPr txBox="1"/>
          <p:nvPr/>
        </p:nvSpPr>
        <p:spPr>
          <a:xfrm>
            <a:off x="6931794" y="1349384"/>
            <a:ext cx="967133" cy="230832"/>
          </a:xfrm>
          <a:prstGeom prst="rect">
            <a:avLst/>
          </a:prstGeom>
          <a:solidFill>
            <a:schemeClr val="bg1"/>
          </a:solidFill>
          <a:ln w="28575">
            <a:solidFill>
              <a:schemeClr val="tx1">
                <a:lumMod val="50000"/>
                <a:lumOff val="50000"/>
              </a:schemeClr>
            </a:solidFill>
          </a:ln>
        </p:spPr>
        <p:txBody>
          <a:bodyPr wrap="square" rtlCol="0">
            <a:spAutoFit/>
          </a:bodyPr>
          <a:lstStyle/>
          <a:p>
            <a:pPr algn="ctr"/>
            <a:r>
              <a:rPr lang="it-IT" sz="900" b="1" dirty="0" smtClean="0">
                <a:solidFill>
                  <a:schemeClr val="bg1">
                    <a:lumMod val="50000"/>
                  </a:schemeClr>
                </a:solidFill>
                <a:latin typeface="Helvetica" pitchFamily="34" charset="0"/>
                <a:cs typeface="Helvetica" pitchFamily="34" charset="0"/>
              </a:rPr>
              <a:t>DEBITO</a:t>
            </a:r>
            <a:endParaRPr lang="it-IT" sz="900" b="1" dirty="0">
              <a:solidFill>
                <a:schemeClr val="bg1">
                  <a:lumMod val="50000"/>
                </a:schemeClr>
              </a:solidFill>
              <a:latin typeface="Helvetica" pitchFamily="34" charset="0"/>
              <a:cs typeface="Helvetica" pitchFamily="34" charset="0"/>
            </a:endParaRPr>
          </a:p>
        </p:txBody>
      </p:sp>
      <p:graphicFrame>
        <p:nvGraphicFramePr>
          <p:cNvPr id="26" name="Tabella 25"/>
          <p:cNvGraphicFramePr>
            <a:graphicFrameLocks noGrp="1"/>
          </p:cNvGraphicFramePr>
          <p:nvPr/>
        </p:nvGraphicFramePr>
        <p:xfrm>
          <a:off x="7081273" y="1628750"/>
          <a:ext cx="631472" cy="4248596"/>
        </p:xfrm>
        <a:graphic>
          <a:graphicData uri="http://schemas.openxmlformats.org/drawingml/2006/table">
            <a:tbl>
              <a:tblPr>
                <a:tableStyleId>{616DA210-FB5B-4158-B5E0-FEB733F419BA}</a:tableStyleId>
              </a:tblPr>
              <a:tblGrid>
                <a:gridCol w="631472"/>
              </a:tblGrid>
              <a:tr h="386236">
                <a:tc>
                  <a:txBody>
                    <a:bodyPr/>
                    <a:lstStyle/>
                    <a:p>
                      <a:pPr algn="ctr" fontAlgn="t"/>
                      <a:r>
                        <a:rPr lang="it-IT" sz="900" b="0" i="0" u="none" strike="noStrike" dirty="0">
                          <a:solidFill>
                            <a:srgbClr val="000000"/>
                          </a:solidFill>
                          <a:latin typeface="Helvetica" pitchFamily="34" charset="0"/>
                          <a:cs typeface="Helvetica" pitchFamily="34" charset="0"/>
                        </a:rPr>
                        <a:t>24,2%</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16,5%</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12,2%</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11,4%</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4,3%</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3,9%</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1,6%</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1,1%</a:t>
                      </a:r>
                    </a:p>
                  </a:txBody>
                  <a:tcPr marL="8792" marR="8792" marT="9525" marB="0" anchor="ctr"/>
                </a:tc>
              </a:tr>
              <a:tr h="386236">
                <a:tc>
                  <a:txBody>
                    <a:bodyPr/>
                    <a:lstStyle/>
                    <a:p>
                      <a:pPr algn="ctr" fontAlgn="t"/>
                      <a:r>
                        <a:rPr lang="it-IT" sz="900" b="0" i="0" u="none" strike="noStrike" dirty="0" smtClean="0">
                          <a:solidFill>
                            <a:srgbClr val="000000"/>
                          </a:solidFill>
                          <a:latin typeface="Helvetica" pitchFamily="34" charset="0"/>
                          <a:cs typeface="Helvetica" pitchFamily="34" charset="0"/>
                        </a:rPr>
                        <a:t>0,4</a:t>
                      </a:r>
                      <a:r>
                        <a:rPr lang="it-IT" sz="900" b="0" i="0" u="none" strike="noStrike" dirty="0">
                          <a:solidFill>
                            <a:srgbClr val="000000"/>
                          </a:solidFill>
                          <a:latin typeface="Helvetica" pitchFamily="34" charset="0"/>
                          <a:cs typeface="Helvetica" pitchFamily="34" charset="0"/>
                        </a:rPr>
                        <a:t>%</a:t>
                      </a:r>
                    </a:p>
                  </a:txBody>
                  <a:tcPr marL="8792" marR="8792" marT="9525" marB="0" anchor="ctr"/>
                </a:tc>
              </a:tr>
              <a:tr h="386236">
                <a:tc>
                  <a:txBody>
                    <a:bodyPr/>
                    <a:lstStyle/>
                    <a:p>
                      <a:pPr algn="ctr" fontAlgn="t"/>
                      <a:r>
                        <a:rPr lang="it-IT" sz="900" b="0" i="0" u="none" strike="noStrike" dirty="0" smtClean="0">
                          <a:solidFill>
                            <a:srgbClr val="000000"/>
                          </a:solidFill>
                          <a:latin typeface="Helvetica" pitchFamily="34" charset="0"/>
                          <a:cs typeface="Helvetica" pitchFamily="34" charset="0"/>
                        </a:rPr>
                        <a:t>0,5</a:t>
                      </a:r>
                      <a:r>
                        <a:rPr lang="it-IT" sz="900" b="0" i="0" u="none" strike="noStrike" dirty="0">
                          <a:solidFill>
                            <a:srgbClr val="000000"/>
                          </a:solidFill>
                          <a:latin typeface="Helvetica" pitchFamily="34" charset="0"/>
                          <a:cs typeface="Helvetica" pitchFamily="34" charset="0"/>
                        </a:rPr>
                        <a:t>%</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52,6%</a:t>
                      </a:r>
                    </a:p>
                  </a:txBody>
                  <a:tcPr marL="8792" marR="8792" marT="9525" marB="0" anchor="ctr"/>
                </a:tc>
              </a:tr>
            </a:tbl>
          </a:graphicData>
        </a:graphic>
      </p:graphicFrame>
      <p:graphicFrame>
        <p:nvGraphicFramePr>
          <p:cNvPr id="27" name="Tabella 26"/>
          <p:cNvGraphicFramePr>
            <a:graphicFrameLocks noGrp="1"/>
          </p:cNvGraphicFramePr>
          <p:nvPr/>
        </p:nvGraphicFramePr>
        <p:xfrm>
          <a:off x="8211276" y="1628750"/>
          <a:ext cx="631472" cy="4248596"/>
        </p:xfrm>
        <a:graphic>
          <a:graphicData uri="http://schemas.openxmlformats.org/drawingml/2006/table">
            <a:tbl>
              <a:tblPr>
                <a:tableStyleId>{8799B23B-EC83-4686-B30A-512413B5E67A}</a:tableStyleId>
              </a:tblPr>
              <a:tblGrid>
                <a:gridCol w="631472"/>
              </a:tblGrid>
              <a:tr h="386236">
                <a:tc>
                  <a:txBody>
                    <a:bodyPr/>
                    <a:lstStyle/>
                    <a:p>
                      <a:pPr algn="ctr" fontAlgn="t"/>
                      <a:r>
                        <a:rPr lang="it-IT" sz="900" b="0" i="0" u="none" strike="noStrike" dirty="0">
                          <a:solidFill>
                            <a:srgbClr val="000000"/>
                          </a:solidFill>
                          <a:latin typeface="Helvetica" pitchFamily="34" charset="0"/>
                          <a:cs typeface="Helvetica" pitchFamily="34" charset="0"/>
                        </a:rPr>
                        <a:t>24,9%</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16,8%</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11,2%</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14,2%</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5,1%</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5,6%</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2,0%</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3,0%</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0,0%</a:t>
                      </a:r>
                    </a:p>
                  </a:txBody>
                  <a:tcPr marL="8792" marR="8792" marT="9525" marB="0" anchor="ctr"/>
                </a:tc>
              </a:tr>
              <a:tr h="386236">
                <a:tc>
                  <a:txBody>
                    <a:bodyPr/>
                    <a:lstStyle/>
                    <a:p>
                      <a:pPr algn="ctr" fontAlgn="t"/>
                      <a:r>
                        <a:rPr lang="it-IT" sz="900" b="0" i="0" u="none" strike="noStrike">
                          <a:solidFill>
                            <a:srgbClr val="000000"/>
                          </a:solidFill>
                          <a:latin typeface="Helvetica" pitchFamily="34" charset="0"/>
                          <a:cs typeface="Helvetica" pitchFamily="34" charset="0"/>
                        </a:rPr>
                        <a:t>2,0%</a:t>
                      </a:r>
                    </a:p>
                  </a:txBody>
                  <a:tcPr marL="8792" marR="8792" marT="9525" marB="0" anchor="ctr"/>
                </a:tc>
              </a:tr>
              <a:tr h="386236">
                <a:tc>
                  <a:txBody>
                    <a:bodyPr/>
                    <a:lstStyle/>
                    <a:p>
                      <a:pPr algn="ctr" fontAlgn="t"/>
                      <a:r>
                        <a:rPr lang="it-IT" sz="900" b="0" i="0" u="none" strike="noStrike" dirty="0">
                          <a:solidFill>
                            <a:srgbClr val="000000"/>
                          </a:solidFill>
                          <a:latin typeface="Helvetica" pitchFamily="34" charset="0"/>
                          <a:cs typeface="Helvetica" pitchFamily="34" charset="0"/>
                        </a:rPr>
                        <a:t>51,3%</a:t>
                      </a:r>
                    </a:p>
                  </a:txBody>
                  <a:tcPr marL="8792" marR="8792" marT="9525" marB="0" anchor="ctr"/>
                </a:tc>
              </a:tr>
            </a:tbl>
          </a:graphicData>
        </a:graphic>
      </p:graphicFrame>
      <p:sp>
        <p:nvSpPr>
          <p:cNvPr id="17" name="Titolo 24"/>
          <p:cNvSpPr>
            <a:spLocks noGrp="1"/>
          </p:cNvSpPr>
          <p:nvPr>
            <p:ph type="title"/>
          </p:nvPr>
        </p:nvSpPr>
        <p:spPr>
          <a:xfrm>
            <a:off x="457200" y="274638"/>
            <a:ext cx="6871447" cy="532719"/>
          </a:xfrm>
        </p:spPr>
        <p:txBody>
          <a:bodyPr/>
          <a:lstStyle/>
          <a:p>
            <a:r>
              <a:rPr lang="it-IT" dirty="0" smtClean="0"/>
              <a:t>Esperienza diretta</a:t>
            </a:r>
            <a:endParaRPr lang="it-IT" dirty="0"/>
          </a:p>
        </p:txBody>
      </p:sp>
      <p:sp>
        <p:nvSpPr>
          <p:cNvPr id="18" name="CasellaDiTesto 17"/>
          <p:cNvSpPr txBox="1"/>
          <p:nvPr/>
        </p:nvSpPr>
        <p:spPr>
          <a:xfrm>
            <a:off x="165095" y="822685"/>
            <a:ext cx="8508258" cy="276999"/>
          </a:xfrm>
          <a:prstGeom prst="rect">
            <a:avLst/>
          </a:prstGeom>
          <a:noFill/>
        </p:spPr>
        <p:txBody>
          <a:bodyPr wrap="square" rtlCol="0">
            <a:spAutoFit/>
          </a:bodyPr>
          <a:lstStyle/>
          <a:p>
            <a:r>
              <a:rPr lang="it-IT" sz="1200" b="1" dirty="0">
                <a:latin typeface="Helvetica" pitchFamily="34" charset="0"/>
                <a:cs typeface="Helvetica" pitchFamily="34" charset="0"/>
              </a:rPr>
              <a:t>6</a:t>
            </a:r>
            <a:r>
              <a:rPr lang="it-IT" sz="1200" b="1" dirty="0" smtClean="0">
                <a:latin typeface="Helvetica" pitchFamily="34" charset="0"/>
                <a:cs typeface="Helvetica" pitchFamily="34" charset="0"/>
              </a:rPr>
              <a:t>. Quali sono le 3 attività commerciali, in cui, in genere, le capita di avere più difficoltà a pagare con la carta?</a:t>
            </a:r>
          </a:p>
        </p:txBody>
      </p:sp>
      <p:sp>
        <p:nvSpPr>
          <p:cNvPr id="16" name="CasellaDiTesto 15"/>
          <p:cNvSpPr txBox="1"/>
          <p:nvPr/>
        </p:nvSpPr>
        <p:spPr>
          <a:xfrm>
            <a:off x="5338483" y="1028873"/>
            <a:ext cx="3805518" cy="246221"/>
          </a:xfrm>
          <a:prstGeom prst="rect">
            <a:avLst/>
          </a:prstGeom>
          <a:noFill/>
        </p:spPr>
        <p:txBody>
          <a:bodyPr wrap="square" rtlCol="0">
            <a:spAutoFit/>
          </a:bodyPr>
          <a:lstStyle/>
          <a:p>
            <a:r>
              <a:rPr lang="it-IT" sz="1000" b="1" u="sng" dirty="0" smtClean="0">
                <a:solidFill>
                  <a:schemeClr val="bg1">
                    <a:lumMod val="50000"/>
                  </a:schemeClr>
                </a:solidFill>
                <a:latin typeface="Helvetica" pitchFamily="34" charset="0"/>
                <a:cs typeface="Helvetica" pitchFamily="34" charset="0"/>
              </a:rPr>
              <a:t>POSSESSORI </a:t>
            </a:r>
            <a:r>
              <a:rPr lang="it-IT" sz="1000" b="1" u="sng" dirty="0" err="1" smtClean="0">
                <a:solidFill>
                  <a:schemeClr val="bg1">
                    <a:lumMod val="50000"/>
                  </a:schemeClr>
                </a:solidFill>
                <a:latin typeface="Helvetica" pitchFamily="34" charset="0"/>
                <a:cs typeface="Helvetica" pitchFamily="34" charset="0"/>
              </a:rPr>
              <a:t>DI</a:t>
            </a:r>
            <a:r>
              <a:rPr lang="it-IT" sz="1000" b="1" u="sng" dirty="0" smtClean="0">
                <a:solidFill>
                  <a:schemeClr val="bg1">
                    <a:lumMod val="50000"/>
                  </a:schemeClr>
                </a:solidFill>
                <a:latin typeface="Helvetica" pitchFamily="34" charset="0"/>
                <a:cs typeface="Helvetica" pitchFamily="34" charset="0"/>
              </a:rPr>
              <a:t> ALMENO UNA DELLE SEGUENTI CARTE:</a:t>
            </a:r>
          </a:p>
        </p:txBody>
      </p:sp>
      <p:pic>
        <p:nvPicPr>
          <p:cNvPr id="15"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
          <p:cNvGrpSpPr/>
          <p:nvPr/>
        </p:nvGrpSpPr>
        <p:grpSpPr>
          <a:xfrm>
            <a:off x="147918" y="867431"/>
            <a:ext cx="8806712" cy="3908873"/>
            <a:chOff x="386635" y="867431"/>
            <a:chExt cx="9519365" cy="3908873"/>
          </a:xfrm>
        </p:grpSpPr>
        <p:sp>
          <p:nvSpPr>
            <p:cNvPr id="12" name="CasellaDiTesto 11"/>
            <p:cNvSpPr txBox="1"/>
            <p:nvPr/>
          </p:nvSpPr>
          <p:spPr>
            <a:xfrm>
              <a:off x="386635" y="867431"/>
              <a:ext cx="9217279" cy="830997"/>
            </a:xfrm>
            <a:prstGeom prst="rect">
              <a:avLst/>
            </a:prstGeom>
            <a:noFill/>
          </p:spPr>
          <p:txBody>
            <a:bodyPr wrap="square" rtlCol="0">
              <a:spAutoFit/>
            </a:bodyPr>
            <a:lstStyle/>
            <a:p>
              <a:pPr algn="l"/>
              <a:endParaRPr lang="it-IT" sz="1200" b="1" dirty="0" smtClean="0">
                <a:latin typeface="Helvetica" pitchFamily="34" charset="0"/>
                <a:cs typeface="Helvetica" pitchFamily="34" charset="0"/>
              </a:endParaRPr>
            </a:p>
            <a:p>
              <a:r>
                <a:rPr lang="it-IT" sz="1200" b="1" dirty="0" smtClean="0">
                  <a:latin typeface="Helvetica" pitchFamily="34" charset="0"/>
                  <a:cs typeface="Helvetica" pitchFamily="34" charset="0"/>
                </a:rPr>
                <a:t>7. </a:t>
              </a:r>
              <a:r>
                <a:rPr lang="it-IT" sz="1200" b="1" u="sng" dirty="0">
                  <a:latin typeface="Helvetica" pitchFamily="34" charset="0"/>
                  <a:cs typeface="Helvetica" pitchFamily="34" charset="0"/>
                </a:rPr>
                <a:t>La commissione Europea vorrebbe definire il prezzo massimo che i negozianti dovrebbero pagare alle banche per l’uso delle </a:t>
              </a:r>
              <a:r>
                <a:rPr lang="it-IT" sz="1200" b="1" u="sng" dirty="0" smtClean="0">
                  <a:latin typeface="Helvetica" pitchFamily="34" charset="0"/>
                  <a:cs typeface="Helvetica" pitchFamily="34" charset="0"/>
                </a:rPr>
                <a:t>carte. </a:t>
              </a:r>
              <a:r>
                <a:rPr lang="it-IT" sz="1200" b="1" dirty="0" smtClean="0">
                  <a:latin typeface="Helvetica" pitchFamily="34" charset="0"/>
                  <a:cs typeface="Helvetica" pitchFamily="34" charset="0"/>
                </a:rPr>
                <a:t>Quanto lei pensa che sia giusto che la Commissione Europea si sostituisca in questo campo al potere nazionale?</a:t>
              </a:r>
            </a:p>
          </p:txBody>
        </p:sp>
        <p:grpSp>
          <p:nvGrpSpPr>
            <p:cNvPr id="3" name="Gruppo 7"/>
            <p:cNvGrpSpPr/>
            <p:nvPr/>
          </p:nvGrpSpPr>
          <p:grpSpPr>
            <a:xfrm>
              <a:off x="479137" y="1938872"/>
              <a:ext cx="9426863" cy="2837432"/>
              <a:chOff x="479137" y="2154902"/>
              <a:chExt cx="9426863" cy="2837432"/>
            </a:xfrm>
          </p:grpSpPr>
          <p:graphicFrame>
            <p:nvGraphicFramePr>
              <p:cNvPr id="15" name="Grafico 14"/>
              <p:cNvGraphicFramePr/>
              <p:nvPr/>
            </p:nvGraphicFramePr>
            <p:xfrm>
              <a:off x="479137" y="2154902"/>
              <a:ext cx="9001250" cy="2160300"/>
            </p:xfrm>
            <a:graphic>
              <a:graphicData uri="http://schemas.openxmlformats.org/drawingml/2006/chart">
                <c:chart xmlns:c="http://schemas.openxmlformats.org/drawingml/2006/chart" xmlns:r="http://schemas.openxmlformats.org/officeDocument/2006/relationships" r:id="rId2"/>
              </a:graphicData>
            </a:graphic>
          </p:graphicFrame>
          <p:sp>
            <p:nvSpPr>
              <p:cNvPr id="13" name="CasellaDiTesto 12"/>
              <p:cNvSpPr txBox="1"/>
              <p:nvPr/>
            </p:nvSpPr>
            <p:spPr>
              <a:xfrm>
                <a:off x="1942451" y="4284448"/>
                <a:ext cx="3037312" cy="707886"/>
              </a:xfrm>
              <a:prstGeom prst="rect">
                <a:avLst/>
              </a:prstGeom>
              <a:noFill/>
            </p:spPr>
            <p:txBody>
              <a:bodyPr wrap="square" rtlCol="0">
                <a:spAutoFit/>
              </a:bodyPr>
              <a:lstStyle/>
              <a:p>
                <a:r>
                  <a:rPr lang="it-IT" sz="1000" dirty="0" smtClean="0">
                    <a:latin typeface="Helvetica" pitchFamily="34" charset="0"/>
                    <a:cs typeface="Helvetica" pitchFamily="34" charset="0"/>
                  </a:rPr>
                  <a:t>MOLTO + ABBASTANZA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uomini tra i 18-35 anni che vivono principalmente nel Nord Est e che possiedono 2  tipologie di carte</a:t>
                </a:r>
                <a:endParaRPr lang="it-IT" sz="1000" dirty="0">
                  <a:latin typeface="Helvetica" pitchFamily="34" charset="0"/>
                  <a:cs typeface="Helvetica" pitchFamily="34" charset="0"/>
                </a:endParaRPr>
              </a:p>
            </p:txBody>
          </p:sp>
          <p:sp>
            <p:nvSpPr>
              <p:cNvPr id="14" name="CasellaDiTesto 13"/>
              <p:cNvSpPr txBox="1"/>
              <p:nvPr/>
            </p:nvSpPr>
            <p:spPr>
              <a:xfrm>
                <a:off x="6593541" y="4301755"/>
                <a:ext cx="3312459" cy="553998"/>
              </a:xfrm>
              <a:prstGeom prst="rect">
                <a:avLst/>
              </a:prstGeom>
              <a:noFill/>
            </p:spPr>
            <p:txBody>
              <a:bodyPr wrap="square" rtlCol="0">
                <a:spAutoFit/>
              </a:bodyPr>
              <a:lstStyle/>
              <a:p>
                <a:r>
                  <a:rPr lang="it-IT" sz="1000" dirty="0" smtClean="0">
                    <a:latin typeface="Helvetica" pitchFamily="34" charset="0"/>
                    <a:cs typeface="Helvetica" pitchFamily="34" charset="0"/>
                  </a:rPr>
                  <a:t>POCO + PER NIENTE </a:t>
                </a:r>
                <a:r>
                  <a:rPr lang="it-IT" sz="1000" dirty="0" err="1" smtClean="0">
                    <a:latin typeface="Helvetica" pitchFamily="34" charset="0"/>
                    <a:cs typeface="Helvetica" pitchFamily="34" charset="0"/>
                  </a:rPr>
                  <a:t>D’ACCORDO</a:t>
                </a:r>
                <a:r>
                  <a:rPr lang="it-IT" sz="1000" dirty="0" smtClean="0">
                    <a:latin typeface="Helvetica" pitchFamily="34" charset="0"/>
                    <a:cs typeface="Helvetica" pitchFamily="34" charset="0"/>
                  </a:rPr>
                  <a:t>:</a:t>
                </a:r>
              </a:p>
              <a:p>
                <a:r>
                  <a:rPr lang="it-IT" sz="1000" dirty="0" smtClean="0">
                    <a:latin typeface="Helvetica" pitchFamily="34" charset="0"/>
                    <a:cs typeface="Helvetica" pitchFamily="34" charset="0"/>
                  </a:rPr>
                  <a:t>Sono soprattutto donne tra i 56-70 anni che vivono nel Sud e Isole possessori solo di carta prepagata </a:t>
                </a:r>
              </a:p>
            </p:txBody>
          </p:sp>
        </p:grpSp>
      </p:grpSp>
      <p:graphicFrame>
        <p:nvGraphicFramePr>
          <p:cNvPr id="20" name="Tabella 19"/>
          <p:cNvGraphicFramePr>
            <a:graphicFrameLocks noGrp="1"/>
          </p:cNvGraphicFramePr>
          <p:nvPr/>
        </p:nvGraphicFramePr>
        <p:xfrm>
          <a:off x="1669595" y="4846360"/>
          <a:ext cx="2459418" cy="975360"/>
        </p:xfrm>
        <a:graphic>
          <a:graphicData uri="http://schemas.openxmlformats.org/drawingml/2006/table">
            <a:tbl>
              <a:tblPr firstRow="1" bandRow="1">
                <a:tableStyleId>{9D7B26C5-4107-4FEC-AEDC-1716B250A1EF}</a:tableStyleId>
              </a:tblPr>
              <a:tblGrid>
                <a:gridCol w="1728240"/>
                <a:gridCol w="731178"/>
              </a:tblGrid>
              <a:tr h="195833">
                <a:tc>
                  <a:txBody>
                    <a:bodyPr/>
                    <a:lstStyle/>
                    <a:p>
                      <a:r>
                        <a:rPr lang="it-IT" sz="1000" b="0" dirty="0" smtClean="0"/>
                        <a:t>Uomini</a:t>
                      </a:r>
                      <a:endParaRPr lang="it-IT" sz="1000" b="0" dirty="0"/>
                    </a:p>
                  </a:txBody>
                  <a:tcPr marL="84406" marR="84406"/>
                </a:tc>
                <a:tc>
                  <a:txBody>
                    <a:bodyPr/>
                    <a:lstStyle/>
                    <a:p>
                      <a:r>
                        <a:rPr lang="it-IT" sz="1000" b="0" dirty="0" smtClean="0"/>
                        <a:t>49.1%</a:t>
                      </a:r>
                      <a:endParaRPr lang="it-IT" sz="1000" b="0" dirty="0"/>
                    </a:p>
                  </a:txBody>
                  <a:tcPr marL="84406" marR="84406"/>
                </a:tc>
              </a:tr>
              <a:tr h="195833">
                <a:tc>
                  <a:txBody>
                    <a:bodyPr/>
                    <a:lstStyle/>
                    <a:p>
                      <a:r>
                        <a:rPr lang="it-IT" sz="1000" dirty="0" smtClean="0"/>
                        <a:t>18-35 anni</a:t>
                      </a:r>
                      <a:endParaRPr lang="it-IT" sz="1000" dirty="0"/>
                    </a:p>
                  </a:txBody>
                  <a:tcPr marL="84406" marR="84406"/>
                </a:tc>
                <a:tc>
                  <a:txBody>
                    <a:bodyPr/>
                    <a:lstStyle/>
                    <a:p>
                      <a:r>
                        <a:rPr lang="it-IT" sz="1000" dirty="0" smtClean="0"/>
                        <a:t>44.7%</a:t>
                      </a:r>
                      <a:endParaRPr lang="it-IT" sz="1000" dirty="0"/>
                    </a:p>
                  </a:txBody>
                  <a:tcPr marL="84406" marR="84406"/>
                </a:tc>
              </a:tr>
              <a:tr h="195833">
                <a:tc>
                  <a:txBody>
                    <a:bodyPr/>
                    <a:lstStyle/>
                    <a:p>
                      <a:r>
                        <a:rPr lang="it-IT" sz="1000" dirty="0" smtClean="0"/>
                        <a:t>Nord Est</a:t>
                      </a:r>
                      <a:endParaRPr lang="it-IT" sz="1000" dirty="0"/>
                    </a:p>
                  </a:txBody>
                  <a:tcPr marL="84406" marR="84406"/>
                </a:tc>
                <a:tc>
                  <a:txBody>
                    <a:bodyPr/>
                    <a:lstStyle/>
                    <a:p>
                      <a:r>
                        <a:rPr lang="it-IT" sz="1000" dirty="0" smtClean="0"/>
                        <a:t>51.9%</a:t>
                      </a:r>
                      <a:endParaRPr lang="it-IT" sz="1000" dirty="0"/>
                    </a:p>
                  </a:txBody>
                  <a:tcPr marL="84406" marR="84406"/>
                </a:tc>
              </a:tr>
              <a:tr h="195833">
                <a:tc>
                  <a:txBody>
                    <a:bodyPr/>
                    <a:lstStyle/>
                    <a:p>
                      <a:r>
                        <a:rPr lang="it-IT" sz="1000" dirty="0" smtClean="0"/>
                        <a:t>Possessori di 2 carte</a:t>
                      </a:r>
                      <a:endParaRPr lang="it-IT" sz="1000" dirty="0"/>
                    </a:p>
                  </a:txBody>
                  <a:tcPr marL="84406" marR="84406"/>
                </a:tc>
                <a:tc>
                  <a:txBody>
                    <a:bodyPr/>
                    <a:lstStyle/>
                    <a:p>
                      <a:r>
                        <a:rPr lang="it-IT" sz="1000" dirty="0" smtClean="0"/>
                        <a:t>48.5%</a:t>
                      </a:r>
                      <a:endParaRPr lang="it-IT" sz="1000" dirty="0"/>
                    </a:p>
                  </a:txBody>
                  <a:tcPr marL="84406" marR="84406"/>
                </a:tc>
              </a:tr>
            </a:tbl>
          </a:graphicData>
        </a:graphic>
      </p:graphicFrame>
      <p:graphicFrame>
        <p:nvGraphicFramePr>
          <p:cNvPr id="22" name="Tabella 21"/>
          <p:cNvGraphicFramePr>
            <a:graphicFrameLocks noGrp="1"/>
          </p:cNvGraphicFramePr>
          <p:nvPr/>
        </p:nvGraphicFramePr>
        <p:xfrm>
          <a:off x="5963301" y="4847276"/>
          <a:ext cx="2459418" cy="975360"/>
        </p:xfrm>
        <a:graphic>
          <a:graphicData uri="http://schemas.openxmlformats.org/drawingml/2006/table">
            <a:tbl>
              <a:tblPr firstRow="1" bandRow="1">
                <a:tableStyleId>{0E3FDE45-AF77-4B5C-9715-49D594BDF05E}</a:tableStyleId>
              </a:tblPr>
              <a:tblGrid>
                <a:gridCol w="1728240"/>
                <a:gridCol w="731178"/>
              </a:tblGrid>
              <a:tr h="195833">
                <a:tc>
                  <a:txBody>
                    <a:bodyPr/>
                    <a:lstStyle/>
                    <a:p>
                      <a:r>
                        <a:rPr lang="it-IT" sz="1000" b="0" dirty="0" smtClean="0"/>
                        <a:t>Donne</a:t>
                      </a:r>
                      <a:endParaRPr lang="it-IT" sz="1000" b="0" dirty="0"/>
                    </a:p>
                  </a:txBody>
                  <a:tcPr marL="84406" marR="84406"/>
                </a:tc>
                <a:tc>
                  <a:txBody>
                    <a:bodyPr/>
                    <a:lstStyle/>
                    <a:p>
                      <a:r>
                        <a:rPr lang="it-IT" sz="1000" b="0" dirty="0" smtClean="0"/>
                        <a:t>46.6%%</a:t>
                      </a:r>
                      <a:endParaRPr lang="it-IT" sz="1000" b="0" dirty="0"/>
                    </a:p>
                  </a:txBody>
                  <a:tcPr marL="84406" marR="84406"/>
                </a:tc>
              </a:tr>
              <a:tr h="195833">
                <a:tc>
                  <a:txBody>
                    <a:bodyPr/>
                    <a:lstStyle/>
                    <a:p>
                      <a:r>
                        <a:rPr lang="it-IT" sz="1000" b="0" dirty="0" smtClean="0"/>
                        <a:t>56-70 anni</a:t>
                      </a:r>
                      <a:endParaRPr lang="it-IT" sz="1000" b="0" dirty="0"/>
                    </a:p>
                  </a:txBody>
                  <a:tcPr marL="84406" marR="84406"/>
                </a:tc>
                <a:tc>
                  <a:txBody>
                    <a:bodyPr/>
                    <a:lstStyle/>
                    <a:p>
                      <a:r>
                        <a:rPr lang="it-IT" sz="1000" b="0" dirty="0" smtClean="0"/>
                        <a:t>44.6%</a:t>
                      </a:r>
                      <a:endParaRPr lang="it-IT" sz="1000" b="0" dirty="0"/>
                    </a:p>
                  </a:txBody>
                  <a:tcPr marL="84406" marR="84406"/>
                </a:tc>
              </a:tr>
              <a:tr h="195833">
                <a:tc>
                  <a:txBody>
                    <a:bodyPr/>
                    <a:lstStyle/>
                    <a:p>
                      <a:r>
                        <a:rPr lang="it-IT" sz="1000" b="0" dirty="0" smtClean="0"/>
                        <a:t>Sud e Isole</a:t>
                      </a:r>
                      <a:endParaRPr lang="it-IT" sz="1000" b="0" dirty="0"/>
                    </a:p>
                  </a:txBody>
                  <a:tcPr marL="84406" marR="84406"/>
                </a:tc>
                <a:tc>
                  <a:txBody>
                    <a:bodyPr/>
                    <a:lstStyle/>
                    <a:p>
                      <a:r>
                        <a:rPr lang="it-IT" sz="1000" b="0" dirty="0" smtClean="0"/>
                        <a:t>49.4%</a:t>
                      </a:r>
                      <a:endParaRPr lang="it-IT" sz="1000" b="0" dirty="0"/>
                    </a:p>
                  </a:txBody>
                  <a:tcPr marL="84406" marR="84406"/>
                </a:tc>
              </a:tr>
              <a:tr h="195833">
                <a:tc>
                  <a:txBody>
                    <a:bodyPr/>
                    <a:lstStyle/>
                    <a:p>
                      <a:r>
                        <a:rPr lang="it-IT" sz="1000" b="0" dirty="0" smtClean="0"/>
                        <a:t>Solo Carta</a:t>
                      </a:r>
                      <a:r>
                        <a:rPr lang="it-IT" sz="1000" b="0" baseline="0" dirty="0" smtClean="0"/>
                        <a:t> Prepagata</a:t>
                      </a:r>
                      <a:endParaRPr lang="it-IT" sz="1000" b="0" dirty="0"/>
                    </a:p>
                  </a:txBody>
                  <a:tcPr marL="84406" marR="84406"/>
                </a:tc>
                <a:tc>
                  <a:txBody>
                    <a:bodyPr/>
                    <a:lstStyle/>
                    <a:p>
                      <a:r>
                        <a:rPr lang="it-IT" sz="1000" b="0" dirty="0" smtClean="0"/>
                        <a:t>51.5%</a:t>
                      </a:r>
                      <a:endParaRPr lang="it-IT" sz="1000" b="0" dirty="0"/>
                    </a:p>
                  </a:txBody>
                  <a:tcPr marL="84406" marR="84406"/>
                </a:tc>
              </a:tr>
            </a:tbl>
          </a:graphicData>
        </a:graphic>
      </p:graphicFrame>
      <p:sp>
        <p:nvSpPr>
          <p:cNvPr id="11" name="Titolo 24"/>
          <p:cNvSpPr>
            <a:spLocks noGrp="1"/>
          </p:cNvSpPr>
          <p:nvPr>
            <p:ph type="title"/>
          </p:nvPr>
        </p:nvSpPr>
        <p:spPr>
          <a:xfrm>
            <a:off x="457200" y="274638"/>
            <a:ext cx="6871447" cy="532719"/>
          </a:xfrm>
        </p:spPr>
        <p:txBody>
          <a:bodyPr/>
          <a:lstStyle/>
          <a:p>
            <a:r>
              <a:rPr lang="it-IT" dirty="0" err="1" smtClean="0"/>
              <a:t>Intercharge</a:t>
            </a:r>
            <a:r>
              <a:rPr lang="it-IT" dirty="0" smtClean="0"/>
              <a:t> </a:t>
            </a:r>
            <a:r>
              <a:rPr lang="it-IT" dirty="0" err="1" smtClean="0"/>
              <a:t>Fee</a:t>
            </a:r>
            <a:endParaRPr lang="it-IT" dirty="0"/>
          </a:p>
        </p:txBody>
      </p:sp>
      <p:pic>
        <p:nvPicPr>
          <p:cNvPr id="16" name="Picture 3" descr="C:\Users\luna.pini\mdcLUNA\logo mdc 2012\logo scelto mdc\mdc logo 2012.jpg"/>
          <p:cNvPicPr>
            <a:picLocks noChangeAspect="1" noChangeArrowheads="1"/>
          </p:cNvPicPr>
          <p:nvPr/>
        </p:nvPicPr>
        <p:blipFill>
          <a:blip r:embed="rId3"/>
          <a:srcRect/>
          <a:stretch>
            <a:fillRect/>
          </a:stretch>
        </p:blipFill>
        <p:spPr bwMode="auto">
          <a:xfrm>
            <a:off x="8177755" y="0"/>
            <a:ext cx="966245" cy="84780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91&quot;/&gt;&lt;/object&gt;&lt;object type=&quot;3&quot; unique_id=&quot;10006&quot;&gt;&lt;property id=&quot;20148&quot; value=&quot;5&quot;/&gt;&lt;property id=&quot;20300&quot; value=&quot;Slide 2 - &amp;quot;Indice&amp;quot;&quot;/&gt;&lt;property id=&quot;20307&quot; value=&quot;350&quot;/&gt;&lt;/object&gt;&lt;object type=&quot;3&quot; unique_id=&quot;10007&quot;&gt;&lt;property id=&quot;20148&quot; value=&quot;5&quot;/&gt;&lt;property id=&quot;20300&quot; value=&quot;Slide 3&quot;/&gt;&lt;property id=&quot;20307&quot; value=&quot;359&quot;/&gt;&lt;/object&gt;&lt;object type=&quot;3&quot; unique_id=&quot;10008&quot;&gt;&lt;property id=&quot;20148&quot; value=&quot;5&quot;/&gt;&lt;property id=&quot;20300&quot; value=&quot;Slide 4 - &amp;quot;Caratteristiche del Campione&amp;quot;&quot;/&gt;&lt;property id=&quot;20307&quot; value=&quot;362&quot;/&gt;&lt;/object&gt;&lt;object type=&quot;3&quot; unique_id=&quot;10009&quot;&gt;&lt;property id=&quot;20148&quot; value=&quot;5&quot;/&gt;&lt;property id=&quot;20300&quot; value=&quot;Slide 5 - &amp;quot;Caratteristiche del Campione&amp;quot;&quot;/&gt;&lt;property id=&quot;20307&quot; value=&quot;363&quot;/&gt;&lt;/object&gt;&lt;object type=&quot;3&quot; unique_id=&quot;10010&quot;&gt;&lt;property id=&quot;20148&quot; value=&quot;5&quot;/&gt;&lt;property id=&quot;20300&quot; value=&quot;Slide 6 - &amp;quot;Esperienza diretta&amp;quot;&quot;/&gt;&lt;property id=&quot;20307&quot; value=&quot;355&quot;/&gt;&lt;/object&gt;&lt;object type=&quot;3&quot; unique_id=&quot;10011&quot;&gt;&lt;property id=&quot;20148&quot; value=&quot;5&quot;/&gt;&lt;property id=&quot;20300&quot; value=&quot;Slide 7 - &amp;quot;Esperienza diretta&amp;quot;&quot;/&gt;&lt;property id=&quot;20307&quot; value=&quot;389&quot;/&gt;&lt;/object&gt;&lt;object type=&quot;3&quot; unique_id=&quot;10012&quot;&gt;&lt;property id=&quot;20148&quot; value=&quot;5&quot;/&gt;&lt;property id=&quot;20300&quot; value=&quot;Slide 8 - &amp;quot;Esperienza diretta&amp;quot;&quot;/&gt;&lt;property id=&quot;20307&quot; value=&quot;356&quot;/&gt;&lt;/object&gt;&lt;object type=&quot;3&quot; unique_id=&quot;10013&quot;&gt;&lt;property id=&quot;20148&quot; value=&quot;5&quot;/&gt;&lt;property id=&quot;20300&quot; value=&quot;Slide 9 - &amp;quot;Intercharge Fee&amp;quot;&quot;/&gt;&lt;property id=&quot;20307&quot; value=&quot;368&quot;/&gt;&lt;/object&gt;&lt;object type=&quot;3&quot; unique_id=&quot;10014&quot;&gt;&lt;property id=&quot;20148&quot; value=&quot;5&quot;/&gt;&lt;property id=&quot;20300&quot; value=&quot;Slide 10 - &amp;quot;Intercharge Fee&amp;quot;&quot;/&gt;&lt;property id=&quot;20307&quot; value=&quot;369&quot;/&gt;&lt;/object&gt;&lt;object type=&quot;3&quot; unique_id=&quot;10015&quot;&gt;&lt;property id=&quot;20148&quot; value=&quot;5&quot;/&gt;&lt;property id=&quot;20300&quot; value=&quot;Slide 11 - &amp;quot;Interchange Fee&amp;quot;&quot;/&gt;&lt;property id=&quot;20307&quot; value=&quot;370&quot;/&gt;&lt;/object&gt;&lt;object type=&quot;3&quot; unique_id=&quot;10016&quot;&gt;&lt;property id=&quot;20148&quot; value=&quot;5&quot;/&gt;&lt;property id=&quot;20300&quot; value=&quot;Slide 12 - &amp;quot;Interchange Fee&amp;quot;&quot;/&gt;&lt;property id=&quot;20307&quot; value=&quot;371&quot;/&gt;&lt;/object&gt;&lt;object type=&quot;3&quot; unique_id=&quot;10017&quot;&gt;&lt;property id=&quot;20148&quot; value=&quot;5&quot;/&gt;&lt;property id=&quot;20300&quot; value=&quot;Slide 13 - &amp;quot;Co-badging&amp;quot;&quot;/&gt;&lt;property id=&quot;20307&quot; value=&quot;373&quot;/&gt;&lt;/object&gt;&lt;object type=&quot;3&quot; unique_id=&quot;10018&quot;&gt;&lt;property id=&quot;20148&quot; value=&quot;5&quot;/&gt;&lt;property id=&quot;20300&quot; value=&quot;Slide 14 - &amp;quot;Co-badging&amp;quot;&quot;/&gt;&lt;property id=&quot;20307&quot; value=&quot;374&quot;/&gt;&lt;/object&gt;&lt;object type=&quot;3&quot; unique_id=&quot;10019&quot;&gt;&lt;property id=&quot;20148&quot; value=&quot;5&quot;/&gt;&lt;property id=&quot;20300&quot; value=&quot;Slide 15 - &amp;quot;Co-badging&amp;quot;&quot;/&gt;&lt;property id=&quot;20307&quot; value=&quot;375&quot;/&gt;&lt;/object&gt;&lt;object type=&quot;3&quot; unique_id=&quot;10020&quot;&gt;&lt;property id=&quot;20148&quot; value=&quot;5&quot;/&gt;&lt;property id=&quot;20300&quot; value=&quot;Slide 16 - &amp;quot;Co-badging&amp;quot;&quot;/&gt;&lt;property id=&quot;20307&quot; value=&quot;376&quot;/&gt;&lt;/object&gt;&lt;object type=&quot;3&quot; unique_id=&quot;10021&quot;&gt;&lt;property id=&quot;20148&quot; value=&quot;5&quot;/&gt;&lt;property id=&quot;20300&quot; value=&quot;Slide 17 - &amp;quot;Co-badging&amp;quot;&quot;/&gt;&lt;property id=&quot;20307&quot; value=&quot;377&quot;/&gt;&lt;/object&gt;&lt;object type=&quot;3&quot; unique_id=&quot;10022&quot;&gt;&lt;property id=&quot;20148&quot; value=&quot;5&quot;/&gt;&lt;property id=&quot;20300&quot; value=&quot;Slide 18 - &amp;quot;Honor All Card Rule (HACR)&amp;quot;&quot;/&gt;&lt;property id=&quot;20307&quot; value=&quot;380&quot;/&gt;&lt;/object&gt;&lt;object type=&quot;3&quot; unique_id=&quot;10023&quot;&gt;&lt;property id=&quot;20148&quot; value=&quot;5&quot;/&gt;&lt;property id=&quot;20300&quot; value=&quot;Slide 19 - &amp;quot;Honor All Card Rule (HACR)&amp;quot;&quot;/&gt;&lt;property id=&quot;20307&quot; value=&quot;381&quot;/&gt;&lt;/object&gt;&lt;object type=&quot;3&quot; unique_id=&quot;10024&quot;&gt;&lt;property id=&quot;20148&quot; value=&quot;5&quot;/&gt;&lt;property id=&quot;20300&quot; value=&quot;Slide 20 - &amp;quot;Honor All Card Rule (HACR)&amp;quot;&quot;/&gt;&lt;property id=&quot;20307&quot; value=&quot;382&quot;/&gt;&lt;/object&gt;&lt;object type=&quot;3&quot; unique_id=&quot;10025&quot;&gt;&lt;property id=&quot;20148&quot; value=&quot;5&quot;/&gt;&lt;property id=&quot;20300&quot; value=&quot;Slide 21 - &amp;quot;Honor All Card Rule (HACR)&amp;quot;&quot;/&gt;&lt;property id=&quot;20307&quot; value=&quot;383&quot;/&gt;&lt;/object&gt;&lt;object type=&quot;3&quot; unique_id=&quot;10026&quot;&gt;&lt;property id=&quot;20148&quot; value=&quot;5&quot;/&gt;&lt;property id=&quot;20300&quot; value=&quot;Slide 22 - &amp;quot;Honor All Card Rule (HACR)&amp;quot;&quot;/&gt;&lt;property id=&quot;20307&quot; value=&quot;384&quot;/&gt;&lt;/object&gt;&lt;object type=&quot;3&quot; unique_id=&quot;10027&quot;&gt;&lt;property id=&quot;20148&quot; value=&quot;5&quot;/&gt;&lt;property id=&quot;20300&quot; value=&quot;Slide 23 - &amp;quot;Honor All Card Rule (HACR)&amp;quot;&quot;/&gt;&lt;property id=&quot;20307&quot; value=&quot;385&quot;/&gt;&lt;/object&gt;&lt;object type=&quot;3&quot; unique_id=&quot;10028&quot;&gt;&lt;property id=&quot;20148&quot; value=&quot;5&quot;/&gt;&lt;property id=&quot;20300&quot; value=&quot;Slide 24 - &amp;quot;Reazioni all’applicazione della normativa europea&amp;quot;&quot;/&gt;&lt;property id=&quot;20307&quot; value=&quot;386&quot;/&gt;&lt;/object&gt;&lt;object type=&quot;3&quot; unique_id=&quot;10029&quot;&gt;&lt;property id=&quot;20148&quot; value=&quot;5&quot;/&gt;&lt;property id=&quot;20300&quot; value=&quot;Slide 25 - &amp;quot;Reazioni all’applicazione della normativa europea&amp;quot;&quot;/&gt;&lt;property id=&quot;20307&quot; value=&quot;387&quot;/&gt;&lt;/object&gt;&lt;object type=&quot;3&quot; unique_id=&quot;10030&quot;&gt;&lt;property id=&quot;20148&quot; value=&quot;5&quot;/&gt;&lt;property id=&quot;20300&quot; value=&quot;Slide 26 - &amp;quot;Conclusioni&amp;quot;&quot;/&gt;&lt;property id=&quot;20307&quot; value=&quot;367&quot;/&gt;&lt;/object&gt;&lt;object type=&quot;3&quot; unique_id=&quot;10031&quot;&gt;&lt;property id=&quot;20148&quot; value=&quot;5&quot;/&gt;&lt;property id=&quot;20300&quot; value=&quot;Slide 27 - &amp;quot;Conclusioni&amp;quot;&quot;/&gt;&lt;property id=&quot;20307&quot; value=&quot;390&quot;/&gt;&lt;/object&gt;&lt;/object&gt;&lt;/object&gt;&lt;/database&gt;"/>
  <p:tag name="SECTOMILLISECCONVERTED" val="1"/>
</p:tagLst>
</file>

<file path=ppt/theme/theme1.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rgbClr val="BFBFBF"/>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rgbClr val="BFBFB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8933</TotalTime>
  <Words>3126</Words>
  <Application>Microsoft Office PowerPoint</Application>
  <PresentationFormat>Presentazione su schermo (4:3)</PresentationFormat>
  <Paragraphs>621</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1_Struttura personalizzata</vt:lpstr>
      <vt:lpstr>Diapositiva 1</vt:lpstr>
      <vt:lpstr>Indice</vt:lpstr>
      <vt:lpstr>Diapositiva 3</vt:lpstr>
      <vt:lpstr>Caratteristiche del Campione</vt:lpstr>
      <vt:lpstr>Caratteristiche del Campione</vt:lpstr>
      <vt:lpstr>Esperienza diretta</vt:lpstr>
      <vt:lpstr>Esperienza diretta</vt:lpstr>
      <vt:lpstr>Esperienza diretta</vt:lpstr>
      <vt:lpstr>Intercharge Fee</vt:lpstr>
      <vt:lpstr>Intercharge Fee</vt:lpstr>
      <vt:lpstr>Interchange Fee</vt:lpstr>
      <vt:lpstr>Interchange Fee</vt:lpstr>
      <vt:lpstr>Co-badging</vt:lpstr>
      <vt:lpstr>Co-badging</vt:lpstr>
      <vt:lpstr>Co-badging</vt:lpstr>
      <vt:lpstr>Co-badging</vt:lpstr>
      <vt:lpstr>Co-badging</vt:lpstr>
      <vt:lpstr>Honor All Card Rule (HACR)</vt:lpstr>
      <vt:lpstr>Honor All Card Rule (HACR)</vt:lpstr>
      <vt:lpstr>Honor All Card Rule (HACR)</vt:lpstr>
      <vt:lpstr>Honor All Card Rule (HACR)</vt:lpstr>
      <vt:lpstr>Honor All Card Rule (HACR)</vt:lpstr>
      <vt:lpstr>Honor All Card Rule (HACR)</vt:lpstr>
      <vt:lpstr>Reazioni all’applicazione della normativa europea</vt:lpstr>
      <vt:lpstr>Reazioni all’applicazione della normativa europea</vt:lpstr>
      <vt:lpstr>Conclusioni</vt:lpstr>
      <vt:lpstr>Conclusioni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Ambrogio</dc:creator>
  <cp:lastModifiedBy>luna.pini</cp:lastModifiedBy>
  <cp:revision>889</cp:revision>
  <cp:lastPrinted>2013-05-02T10:34:03Z</cp:lastPrinted>
  <dcterms:created xsi:type="dcterms:W3CDTF">2012-10-01T13:14:26Z</dcterms:created>
  <dcterms:modified xsi:type="dcterms:W3CDTF">2013-12-06T15:19:14Z</dcterms:modified>
</cp:coreProperties>
</file>